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3" r:id="rId1"/>
    <p:sldMasterId id="2147483855" r:id="rId2"/>
    <p:sldMasterId id="2147483867" r:id="rId3"/>
  </p:sldMasterIdLst>
  <p:notesMasterIdLst>
    <p:notesMasterId r:id="rId38"/>
  </p:notesMasterIdLst>
  <p:sldIdLst>
    <p:sldId id="256" r:id="rId4"/>
    <p:sldId id="268" r:id="rId5"/>
    <p:sldId id="257" r:id="rId6"/>
    <p:sldId id="258" r:id="rId7"/>
    <p:sldId id="260" r:id="rId8"/>
    <p:sldId id="259" r:id="rId9"/>
    <p:sldId id="264" r:id="rId10"/>
    <p:sldId id="265" r:id="rId11"/>
    <p:sldId id="266" r:id="rId12"/>
    <p:sldId id="267" r:id="rId13"/>
    <p:sldId id="262" r:id="rId14"/>
    <p:sldId id="298" r:id="rId15"/>
    <p:sldId id="297" r:id="rId16"/>
    <p:sldId id="311" r:id="rId17"/>
    <p:sldId id="299" r:id="rId18"/>
    <p:sldId id="300" r:id="rId19"/>
    <p:sldId id="320" r:id="rId20"/>
    <p:sldId id="302" r:id="rId21"/>
    <p:sldId id="301" r:id="rId22"/>
    <p:sldId id="303" r:id="rId23"/>
    <p:sldId id="317" r:id="rId24"/>
    <p:sldId id="321" r:id="rId25"/>
    <p:sldId id="322" r:id="rId26"/>
    <p:sldId id="323" r:id="rId27"/>
    <p:sldId id="324" r:id="rId28"/>
    <p:sldId id="325" r:id="rId29"/>
    <p:sldId id="326" r:id="rId30"/>
    <p:sldId id="327" r:id="rId31"/>
    <p:sldId id="328" r:id="rId32"/>
    <p:sldId id="329" r:id="rId33"/>
    <p:sldId id="331" r:id="rId34"/>
    <p:sldId id="332" r:id="rId35"/>
    <p:sldId id="333" r:id="rId36"/>
    <p:sldId id="334"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94BA"/>
    <a:srgbClr val="C00000"/>
    <a:srgbClr val="AAA7BC"/>
    <a:srgbClr val="9BD3D9"/>
    <a:srgbClr val="37A9D8"/>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37"/>
    <p:restoredTop sz="78718"/>
  </p:normalViewPr>
  <p:slideViewPr>
    <p:cSldViewPr snapToGrid="0" snapToObjects="1">
      <p:cViewPr>
        <p:scale>
          <a:sx n="70" d="100"/>
          <a:sy n="70" d="100"/>
        </p:scale>
        <p:origin x="496" y="3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D9EB94-DB93-A749-B93D-654C09435CF2}" type="datetimeFigureOut">
              <a:rPr lang="en-US" smtClean="0"/>
              <a:t>8/6/20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D32FFE-3F6E-DB4B-A4EC-7FE9FD27F9B6}" type="slidenum">
              <a:rPr lang="en-US" smtClean="0"/>
              <a:t>‹#›</a:t>
            </a:fld>
            <a:endParaRPr lang="en-US"/>
          </a:p>
        </p:txBody>
      </p:sp>
    </p:spTree>
    <p:extLst>
      <p:ext uri="{BB962C8B-B14F-4D97-AF65-F5344CB8AC3E}">
        <p14:creationId xmlns:p14="http://schemas.microsoft.com/office/powerpoint/2010/main" val="4052720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Welcome, and thanks for coming to pres. on the tidyverse packages</a:t>
            </a:r>
          </a:p>
          <a:p>
            <a:pPr marL="171450" indent="-171450">
              <a:buFont typeface="Arial" panose="020B0604020202020204" pitchFamily="34" charset="0"/>
              <a:buChar char="•"/>
            </a:pPr>
            <a:r>
              <a:rPr lang="en-US" dirty="0"/>
              <a:t>Logistics: please direct questions to ? via the Zoom chat feature. I'll answer as many as possible at the end of the presentation. If it'll be useful, make sure to also associate your question with a slide number.</a:t>
            </a:r>
          </a:p>
          <a:p>
            <a:pPr marL="171450" indent="-171450">
              <a:buFont typeface="Arial" panose="020B0604020202020204" pitchFamily="34" charset="0"/>
              <a:buChar char="•"/>
            </a:pPr>
            <a:r>
              <a:rPr lang="en-US" dirty="0"/>
              <a:t>Assumptions: you have at least a beginner knowledge of R; that is, you’ve opened R and maybe even used it as a fancy calculator. Otherwise, </a:t>
            </a:r>
            <a:r>
              <a:rPr lang="en-US" dirty="0" err="1"/>
              <a:t>i</a:t>
            </a:r>
            <a:r>
              <a:rPr lang="en-US" dirty="0"/>
              <a:t> expect minimal knowledge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Pat Callahan, CRC with the Rankin lab coming up on 2 years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Have done a lot of R coding work, and spent a large chunk of time in the last few years gaining domain expertise. When beginning that journey, I started with Base R and whatever random packages came my way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Base R can get data cleaning and preparation jobs done, yes, but man was it a slow, unfriendly, and frankly unrewarding process to learn how to do these processes, and then actually accomplish them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Hopefully some of what I teach today will help others avoid wasting time learning unnecessary Base R approaches.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Programming and code should only serve to expedite processes and alleviate our workloads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DD32FFE-3F6E-DB4B-A4EC-7FE9FD27F9B6}" type="slidenum">
              <a:rPr lang="en-US" smtClean="0"/>
              <a:t>1</a:t>
            </a:fld>
            <a:endParaRPr lang="en-US"/>
          </a:p>
        </p:txBody>
      </p:sp>
    </p:spTree>
    <p:extLst>
      <p:ext uri="{BB962C8B-B14F-4D97-AF65-F5344CB8AC3E}">
        <p14:creationId xmlns:p14="http://schemas.microsoft.com/office/powerpoint/2010/main" val="98393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Magrittr</a:t>
            </a:r>
            <a:r>
              <a:rPr lang="en-US" dirty="0"/>
              <a:t>: this is not a pipe, The Treachery of Images</a:t>
            </a:r>
          </a:p>
          <a:p>
            <a:pPr marL="171450" indent="-171450">
              <a:buFont typeface="Arial" panose="020B0604020202020204" pitchFamily="34" charset="0"/>
              <a:buChar char="•"/>
            </a:pPr>
            <a:r>
              <a:rPr lang="en-US" dirty="0" err="1"/>
              <a:t>Magrittr</a:t>
            </a:r>
            <a:r>
              <a:rPr lang="en-US" dirty="0"/>
              <a:t> mostly known for the forward pipe which passes results from one step to the next step; to be demonstrated</a:t>
            </a:r>
          </a:p>
          <a:p>
            <a:pPr marL="171450" indent="-171450">
              <a:buFont typeface="Arial" panose="020B0604020202020204" pitchFamily="34" charset="0"/>
              <a:buChar char="•"/>
            </a:pPr>
            <a:r>
              <a:rPr lang="en-US" dirty="0"/>
              <a:t>Ggplot2: most common graphics plotting device in R, most adaptable, and the prettiest</a:t>
            </a:r>
          </a:p>
          <a:p>
            <a:pPr marL="171450" indent="-171450">
              <a:buFont typeface="Arial" panose="020B0604020202020204" pitchFamily="34" charset="0"/>
              <a:buChar char="•"/>
            </a:pPr>
            <a:r>
              <a:rPr lang="en-US" dirty="0" err="1"/>
              <a:t>Purrr</a:t>
            </a:r>
            <a:r>
              <a:rPr lang="en-US" dirty="0"/>
              <a:t>: introduces various permutations of the map() function so you can iterate functions over elements of lists or data frames. </a:t>
            </a:r>
          </a:p>
        </p:txBody>
      </p:sp>
      <p:sp>
        <p:nvSpPr>
          <p:cNvPr id="4" name="Slide Number Placeholder 3"/>
          <p:cNvSpPr>
            <a:spLocks noGrp="1"/>
          </p:cNvSpPr>
          <p:nvPr>
            <p:ph type="sldNum" sz="quarter" idx="5"/>
          </p:nvPr>
        </p:nvSpPr>
        <p:spPr/>
        <p:txBody>
          <a:bodyPr/>
          <a:lstStyle/>
          <a:p>
            <a:fld id="{5DD32FFE-3F6E-DB4B-A4EC-7FE9FD27F9B6}" type="slidenum">
              <a:rPr lang="en-US" smtClean="0"/>
              <a:t>10</a:t>
            </a:fld>
            <a:endParaRPr lang="en-US"/>
          </a:p>
        </p:txBody>
      </p:sp>
    </p:spTree>
    <p:extLst>
      <p:ext uri="{BB962C8B-B14F-4D97-AF65-F5344CB8AC3E}">
        <p14:creationId xmlns:p14="http://schemas.microsoft.com/office/powerpoint/2010/main" val="3436364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I've parsed this list down to an essential list that is great for just starting up on using 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Note on </a:t>
            </a:r>
            <a:r>
              <a:rPr lang="en-US" dirty="0" err="1"/>
              <a:t>magrittr</a:t>
            </a:r>
            <a:r>
              <a:rPr lang="en-US" dirty="0"/>
              <a:t>: everything to be mentioned will be woven together with the </a:t>
            </a:r>
            <a:r>
              <a:rPr lang="en-US" dirty="0" err="1"/>
              <a:t>magrittr</a:t>
            </a:r>
            <a:r>
              <a:rPr lang="en-US" dirty="0"/>
              <a:t> pipe function</a:t>
            </a:r>
          </a:p>
          <a:p>
            <a:pPr marL="171450" indent="-171450">
              <a:buFont typeface="Arial" panose="020B0604020202020204" pitchFamily="34" charset="0"/>
              <a:buChar char="•"/>
            </a:pPr>
            <a:r>
              <a:rPr lang="en-US" dirty="0"/>
              <a:t>Read-in data</a:t>
            </a:r>
          </a:p>
          <a:p>
            <a:pPr marL="171450" indent="-171450">
              <a:buFont typeface="Arial" panose="020B0604020202020204" pitchFamily="34" charset="0"/>
              <a:buChar char="•"/>
            </a:pPr>
            <a:r>
              <a:rPr lang="en-US" dirty="0"/>
              <a:t>Teach 5 major verbs</a:t>
            </a:r>
          </a:p>
          <a:p>
            <a:pPr marL="171450" indent="-171450">
              <a:buFont typeface="Arial" panose="020B0604020202020204" pitchFamily="34" charset="0"/>
              <a:buChar char="•"/>
            </a:pPr>
            <a:r>
              <a:rPr lang="en-US" dirty="0"/>
              <a:t>Finally, demonstrate ggplot2. Won’t really be covering how to use it, but I want to show you how it fits with everything else because of how essential data visualization is to everyone listening</a:t>
            </a:r>
          </a:p>
          <a:p>
            <a:pPr marL="171450" indent="-171450">
              <a:buFont typeface="Arial" panose="020B0604020202020204" pitchFamily="34" charset="0"/>
              <a:buChar char="•"/>
            </a:pPr>
            <a:r>
              <a:rPr lang="en-US" dirty="0"/>
              <a:t>Ok, let’s switch over to some of the practical information now</a:t>
            </a:r>
          </a:p>
        </p:txBody>
      </p:sp>
      <p:sp>
        <p:nvSpPr>
          <p:cNvPr id="4" name="Slide Number Placeholder 3"/>
          <p:cNvSpPr>
            <a:spLocks noGrp="1"/>
          </p:cNvSpPr>
          <p:nvPr>
            <p:ph type="sldNum" sz="quarter" idx="5"/>
          </p:nvPr>
        </p:nvSpPr>
        <p:spPr/>
        <p:txBody>
          <a:bodyPr/>
          <a:lstStyle/>
          <a:p>
            <a:fld id="{5DD32FFE-3F6E-DB4B-A4EC-7FE9FD27F9B6}" type="slidenum">
              <a:rPr lang="en-US" smtClean="0"/>
              <a:t>11</a:t>
            </a:fld>
            <a:endParaRPr lang="en-US"/>
          </a:p>
        </p:txBody>
      </p:sp>
    </p:spTree>
    <p:extLst>
      <p:ext uri="{BB962C8B-B14F-4D97-AF65-F5344CB8AC3E}">
        <p14:creationId xmlns:p14="http://schemas.microsoft.com/office/powerpoint/2010/main" val="1172950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Have made several mentions to the pipe,  %&gt;%, operator supplied by </a:t>
            </a:r>
            <a:r>
              <a:rPr lang="en-US" dirty="0" err="1"/>
              <a:t>magrittr</a:t>
            </a:r>
            <a:endParaRPr lang="en-US" dirty="0"/>
          </a:p>
          <a:p>
            <a:pPr marL="171450" indent="-171450">
              <a:buFont typeface="Arial" panose="020B0604020202020204" pitchFamily="34" charset="0"/>
              <a:buChar char="•"/>
            </a:pPr>
            <a:r>
              <a:rPr lang="en-US" dirty="0"/>
              <a:t>Avoid wrapping functions endlessly</a:t>
            </a:r>
          </a:p>
          <a:p>
            <a:pPr marL="628650" lvl="1" indent="-171450">
              <a:buFont typeface="Arial" panose="020B0604020202020204" pitchFamily="34" charset="0"/>
              <a:buChar char="•"/>
            </a:pPr>
            <a:r>
              <a:rPr lang="en-US" dirty="0"/>
              <a:t>Wrapping becomes needlessly large</a:t>
            </a:r>
          </a:p>
          <a:p>
            <a:pPr marL="628650" lvl="1" indent="-171450">
              <a:buFont typeface="Arial" panose="020B0604020202020204" pitchFamily="34" charset="0"/>
              <a:buChar char="•"/>
            </a:pPr>
            <a:r>
              <a:rPr lang="en-US" dirty="0"/>
              <a:t>Did anyone notice the error with my function writing? Do I have the correct number of closing parentheses? No, but you can barely even notice</a:t>
            </a:r>
          </a:p>
          <a:p>
            <a:pPr marL="171450" indent="-171450">
              <a:buFont typeface="Arial" panose="020B0604020202020204" pitchFamily="34" charset="0"/>
              <a:buChar char="•"/>
            </a:pPr>
            <a:r>
              <a:rPr lang="en-US" dirty="0"/>
              <a:t>Can chain together basically an infinite number of functions so that your file is readable in a line by line format</a:t>
            </a:r>
          </a:p>
          <a:p>
            <a:r>
              <a:rPr lang="en-US" dirty="0"/>
              <a:t>Also, my syntax for mean() is technically not a real function call, but we’ll get to that. Just want to demonstrate the idea concisely here.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91E1502-666D-8D41-AED2-D1FB9EA85A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7991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item! Note the {package} and :: combination. This notation allows you to explicitly call function X from package Y</a:t>
            </a:r>
          </a:p>
          <a:p>
            <a:endParaRPr lang="en-US" dirty="0"/>
          </a:p>
          <a:p>
            <a:r>
              <a:rPr lang="en-US" dirty="0"/>
              <a:t>You all will mostly care about these two functions</a:t>
            </a:r>
          </a:p>
          <a:p>
            <a:endParaRPr lang="en-US" dirty="0"/>
          </a:p>
          <a:p>
            <a:r>
              <a:rPr lang="en-US" dirty="0"/>
              <a:t>When reading in data using these functions, they start looking for the file you name from the current working directory. You can find out your current working directory by typing </a:t>
            </a:r>
            <a:r>
              <a:rPr lang="en-US" dirty="0" err="1"/>
              <a:t>getwd</a:t>
            </a:r>
            <a:r>
              <a:rPr lang="en-US" dirty="0"/>
              <a:t>() which is just useful information to know. Take a look at the notation “./File/</a:t>
            </a:r>
            <a:r>
              <a:rPr lang="en-US" dirty="0" err="1"/>
              <a:t>data.csv</a:t>
            </a:r>
            <a:r>
              <a:rPr lang="en-US" dirty="0"/>
              <a:t>”</a:t>
            </a:r>
          </a:p>
          <a:p>
            <a:pPr marL="171450" indent="-171450">
              <a:buFont typeface="Arial" panose="020B0604020202020204" pitchFamily="34" charset="0"/>
              <a:buChar char="•"/>
            </a:pPr>
            <a:r>
              <a:rPr lang="en-US" dirty="0"/>
              <a:t>Let’s say my wd is my Desktop so on my MacBook that’s "/Users/</a:t>
            </a:r>
            <a:r>
              <a:rPr lang="en-US" dirty="0" err="1"/>
              <a:t>pcallahan</a:t>
            </a:r>
            <a:r>
              <a:rPr lang="en-US" dirty="0"/>
              <a:t>/Desktop”</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91E1502-666D-8D41-AED2-D1FB9EA85A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0348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Familiar to SQL users—in fact, the functions we’re about to see are exact counterparts, and they generate SQL code under the hood so you can interact directly with a SQL database if that’s a need. Great if, for example, working with high dimensional data from an EMR or other database</a:t>
            </a:r>
          </a:p>
          <a:p>
            <a:pPr marL="171450" indent="-171450">
              <a:buFont typeface="Arial" panose="020B0604020202020204" pitchFamily="34" charset="0"/>
              <a:buChar char="•"/>
            </a:pPr>
            <a:r>
              <a:rPr lang="en-US" dirty="0"/>
              <a:t>Note that the predecessor the dplyr, </a:t>
            </a:r>
            <a:r>
              <a:rPr lang="en-US" dirty="0" err="1"/>
              <a:t>plyr</a:t>
            </a:r>
            <a:r>
              <a:rPr lang="en-US" dirty="0"/>
              <a:t>, is now an abandoned package. If you have code dependent on </a:t>
            </a:r>
            <a:r>
              <a:rPr lang="en-US" dirty="0" err="1"/>
              <a:t>plyr</a:t>
            </a:r>
            <a:r>
              <a:rPr lang="en-US" dirty="0"/>
              <a:t>, that’s fine—it will keep working. However, you should switch to dplyr</a:t>
            </a:r>
          </a:p>
          <a:p>
            <a:pPr marL="628650" lvl="1" indent="-171450">
              <a:buFont typeface="Arial" panose="020B0604020202020204" pitchFamily="34" charset="0"/>
              <a:buChar char="•"/>
            </a:pPr>
            <a:r>
              <a:rPr lang="en-US" dirty="0"/>
              <a:t>I note this because a lot of older </a:t>
            </a:r>
            <a:r>
              <a:rPr lang="en-US" dirty="0" err="1"/>
              <a:t>StackOverflow</a:t>
            </a:r>
            <a:r>
              <a:rPr lang="en-US" dirty="0"/>
              <a:t> results will talk about </a:t>
            </a:r>
            <a:r>
              <a:rPr lang="en-US" dirty="0" err="1"/>
              <a:t>plyr</a:t>
            </a:r>
            <a:r>
              <a:rPr lang="en-US" dirty="0"/>
              <a:t>, and you should know these are distinct packages</a:t>
            </a:r>
          </a:p>
          <a:p>
            <a:pPr marL="628650" lvl="1" indent="-171450">
              <a:buFont typeface="Arial" panose="020B0604020202020204" pitchFamily="34" charset="0"/>
              <a:buChar char="•"/>
            </a:pPr>
            <a:endParaRPr lang="en-US" dirty="0"/>
          </a:p>
          <a:p>
            <a:pPr marL="171450" lvl="0" indent="-171450" algn="l">
              <a:buFont typeface="Arial" panose="020B0604020202020204" pitchFamily="34" charset="0"/>
              <a:buChar char="•"/>
            </a:pPr>
            <a:r>
              <a:rPr lang="en-US" dirty="0"/>
              <a:t>Because of its importance, let’s quickly learn the 5 core functions of this package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91E1502-666D-8D41-AED2-D1FB9EA85A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49512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Tidyselect</a:t>
            </a:r>
            <a:r>
              <a:rPr lang="en-US" dirty="0"/>
              <a:t> helpers offer a variety of methods for choosing which variables from a frame to keep or delete, and really comes in handy when you’ve been given a really wide dataset</a:t>
            </a:r>
          </a:p>
        </p:txBody>
      </p:sp>
      <p:sp>
        <p:nvSpPr>
          <p:cNvPr id="4" name="Slide Number Placeholder 3"/>
          <p:cNvSpPr>
            <a:spLocks noGrp="1"/>
          </p:cNvSpPr>
          <p:nvPr>
            <p:ph type="sldNum" sz="quarter" idx="5"/>
          </p:nvPr>
        </p:nvSpPr>
        <p:spPr/>
        <p:txBody>
          <a:bodyPr/>
          <a:lstStyle/>
          <a:p>
            <a:fld id="{5DD32FFE-3F6E-DB4B-A4EC-7FE9FD27F9B6}" type="slidenum">
              <a:rPr lang="en-US" smtClean="0"/>
              <a:t>15</a:t>
            </a:fld>
            <a:endParaRPr lang="en-US"/>
          </a:p>
        </p:txBody>
      </p:sp>
    </p:spTree>
    <p:extLst>
      <p:ext uri="{BB962C8B-B14F-4D97-AF65-F5344CB8AC3E}">
        <p14:creationId xmlns:p14="http://schemas.microsoft.com/office/powerpoint/2010/main" val="2532819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Filter on conditions</a:t>
            </a:r>
          </a:p>
          <a:p>
            <a:pPr marL="171450" indent="-171450">
              <a:buFont typeface="Arial" panose="020B0604020202020204" pitchFamily="34" charset="0"/>
              <a:buChar char="•"/>
            </a:pPr>
            <a:r>
              <a:rPr lang="en-US" dirty="0"/>
              <a:t>A bit of an improvement over Base R for one condition, but the Base R syntax doesn’t hold up well when you want to make your filtering extensible with multiple conditions</a:t>
            </a:r>
          </a:p>
          <a:p>
            <a:pPr marL="171450" indent="-171450">
              <a:buFont typeface="Arial" panose="020B0604020202020204" pitchFamily="34" charset="0"/>
              <a:buChar char="•"/>
            </a:pPr>
            <a:r>
              <a:rPr lang="en-US" dirty="0"/>
              <a:t>This is where dplyr::filter() really shines, when you have more than 1 condition.</a:t>
            </a:r>
          </a:p>
          <a:p>
            <a:pPr marL="628650" lvl="1" indent="-171450">
              <a:buFont typeface="Arial" panose="020B0604020202020204" pitchFamily="34" charset="0"/>
              <a:buChar char="•"/>
            </a:pPr>
            <a:r>
              <a:rPr lang="en-US" dirty="0"/>
              <a:t>Moreover, the Base R method can technically be made to work with the pipe operator but it’s ugly and difficult to remember</a:t>
            </a:r>
          </a:p>
          <a:p>
            <a:pPr marL="171450" indent="-171450">
              <a:buFont typeface="Arial" panose="020B0604020202020204" pitchFamily="34" charset="0"/>
              <a:buChar char="•"/>
            </a:pPr>
            <a:r>
              <a:rPr lang="en-US" dirty="0"/>
              <a:t>Stats::filter and dplyr::filter WARNING. I always explicitly declare dplyr::filter because the stats package causes headaches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91E1502-666D-8D41-AED2-D1FB9EA85A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520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mutate function mutates the dataframe in some way, and typically is used to create new columns</a:t>
            </a:r>
          </a:p>
          <a:p>
            <a:pPr marL="628650" lvl="1" indent="-171450">
              <a:buFont typeface="Arial" panose="020B0604020202020204" pitchFamily="34" charset="0"/>
              <a:buChar char="•"/>
            </a:pPr>
            <a:r>
              <a:rPr lang="en-US" dirty="0"/>
              <a:t>It can also be used to overwrite existing columns if you use the same name. This can be a blessing and a curse</a:t>
            </a:r>
          </a:p>
          <a:p>
            <a:pPr marL="171450" indent="-171450">
              <a:buFont typeface="Arial" panose="020B0604020202020204" pitchFamily="34" charset="0"/>
              <a:buChar char="•"/>
            </a:pPr>
            <a:r>
              <a:rPr lang="en-US" dirty="0"/>
              <a:t>Column automatically matches length of the dataset</a:t>
            </a:r>
          </a:p>
          <a:p>
            <a:pPr marL="171450" indent="-171450">
              <a:buFont typeface="Arial" panose="020B0604020202020204" pitchFamily="34" charset="0"/>
              <a:buChar char="•"/>
            </a:pPr>
            <a:r>
              <a:rPr lang="en-US" dirty="0"/>
              <a:t>Can really do anything you want: all empty values, values that are 2x an existing column, or use some information that’s external to the dataframe</a:t>
            </a:r>
          </a:p>
        </p:txBody>
      </p:sp>
      <p:sp>
        <p:nvSpPr>
          <p:cNvPr id="4" name="Slide Number Placeholder 3"/>
          <p:cNvSpPr>
            <a:spLocks noGrp="1"/>
          </p:cNvSpPr>
          <p:nvPr>
            <p:ph type="sldNum" sz="quarter" idx="5"/>
          </p:nvPr>
        </p:nvSpPr>
        <p:spPr/>
        <p:txBody>
          <a:bodyPr/>
          <a:lstStyle/>
          <a:p>
            <a:fld id="{5DD32FFE-3F6E-DB4B-A4EC-7FE9FD27F9B6}" type="slidenum">
              <a:rPr lang="en-US" smtClean="0"/>
              <a:t>17</a:t>
            </a:fld>
            <a:endParaRPr lang="en-US"/>
          </a:p>
        </p:txBody>
      </p:sp>
    </p:spTree>
    <p:extLst>
      <p:ext uri="{BB962C8B-B14F-4D97-AF65-F5344CB8AC3E}">
        <p14:creationId xmlns:p14="http://schemas.microsoft.com/office/powerpoint/2010/main" val="2829196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Apply a function to a column without overwriting the values, which is what mutate can often be used for</a:t>
            </a:r>
          </a:p>
          <a:p>
            <a:pPr marL="171450" indent="-171450">
              <a:buFont typeface="Arial" panose="020B0604020202020204" pitchFamily="34" charset="0"/>
              <a:buChar char="•"/>
            </a:pPr>
            <a:r>
              <a:rPr lang="en-US" dirty="0"/>
              <a:t>Technically deprecated syntax, but will be good to use for many more years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DD32FFE-3F6E-DB4B-A4EC-7FE9FD27F9B6}" type="slidenum">
              <a:rPr lang="en-US" smtClean="0"/>
              <a:t>18</a:t>
            </a:fld>
            <a:endParaRPr lang="en-US"/>
          </a:p>
        </p:txBody>
      </p:sp>
    </p:spTree>
    <p:extLst>
      <p:ext uri="{BB962C8B-B14F-4D97-AF65-F5344CB8AC3E}">
        <p14:creationId xmlns:p14="http://schemas.microsoft.com/office/powerpoint/2010/main" val="16914050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you can sort on multiple columns at once. The order in which you write the column names provides precedence information</a:t>
            </a:r>
          </a:p>
          <a:p>
            <a:pPr marL="171450" indent="-171450">
              <a:buFont typeface="Arial" panose="020B0604020202020204" pitchFamily="34" charset="0"/>
              <a:buChar char="•"/>
            </a:pPr>
            <a:r>
              <a:rPr lang="en-US" dirty="0"/>
              <a:t>View can be ascend and descend—main point is to get a view of your dataset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91E1502-666D-8D41-AED2-D1FB9EA85A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3614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Will review Tidyverse goals, philosophy, and the major packages in it</a:t>
            </a:r>
          </a:p>
          <a:p>
            <a:pPr marL="628650" lvl="1" indent="-171450">
              <a:buFont typeface="Arial" panose="020B0604020202020204" pitchFamily="34" charset="0"/>
              <a:buChar char="•"/>
            </a:pPr>
            <a:r>
              <a:rPr lang="en-US" dirty="0"/>
              <a:t>For those unfamiliar, a package (library in lots of other languages) is a set of publicly-released tools or functions that you can download and use.</a:t>
            </a:r>
          </a:p>
          <a:p>
            <a:pPr marL="171450" indent="-171450">
              <a:buFont typeface="Arial" panose="020B0604020202020204" pitchFamily="34" charset="0"/>
              <a:buChar char="•"/>
            </a:pPr>
            <a:r>
              <a:rPr lang="en-US" dirty="0"/>
              <a:t>Explain how those packages can be beneficial to you</a:t>
            </a:r>
          </a:p>
          <a:p>
            <a:pPr marL="171450" indent="-171450">
              <a:buFont typeface="Arial" panose="020B0604020202020204" pitchFamily="34" charset="0"/>
              <a:buChar char="•"/>
            </a:pPr>
            <a:r>
              <a:rPr lang="en-US" dirty="0"/>
              <a:t>To see those 2 points in action, present a tutorial of some of the core packages and functions from the Tidyverse</a:t>
            </a:r>
          </a:p>
          <a:p>
            <a:pPr marL="628650" lvl="1" indent="-171450">
              <a:buFont typeface="Arial" panose="020B0604020202020204" pitchFamily="34" charset="0"/>
              <a:buChar char="•"/>
            </a:pPr>
            <a:r>
              <a:rPr lang="en-US" dirty="0"/>
              <a:t>Moreover, I want the tutorial to serve as a quick-start guide for some of the most essential data cleaning tasks</a:t>
            </a:r>
          </a:p>
        </p:txBody>
      </p:sp>
      <p:sp>
        <p:nvSpPr>
          <p:cNvPr id="4" name="Slide Number Placeholder 3"/>
          <p:cNvSpPr>
            <a:spLocks noGrp="1"/>
          </p:cNvSpPr>
          <p:nvPr>
            <p:ph type="sldNum" sz="quarter" idx="5"/>
          </p:nvPr>
        </p:nvSpPr>
        <p:spPr/>
        <p:txBody>
          <a:bodyPr/>
          <a:lstStyle/>
          <a:p>
            <a:fld id="{5DD32FFE-3F6E-DB4B-A4EC-7FE9FD27F9B6}" type="slidenum">
              <a:rPr lang="en-US" smtClean="0"/>
              <a:t>2</a:t>
            </a:fld>
            <a:endParaRPr lang="en-US"/>
          </a:p>
        </p:txBody>
      </p:sp>
    </p:spTree>
    <p:extLst>
      <p:ext uri="{BB962C8B-B14F-4D97-AF65-F5344CB8AC3E}">
        <p14:creationId xmlns:p14="http://schemas.microsoft.com/office/powerpoint/2010/main" val="30021223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Finally, we get to our 5</a:t>
            </a:r>
            <a:r>
              <a:rPr lang="en-US" baseline="30000" dirty="0"/>
              <a:t>th</a:t>
            </a:r>
            <a:r>
              <a:rPr lang="en-US" dirty="0"/>
              <a:t> main verb from the package</a:t>
            </a:r>
          </a:p>
          <a:p>
            <a:pPr marL="171450" indent="-171450">
              <a:buFont typeface="Arial" panose="020B0604020202020204" pitchFamily="34" charset="0"/>
              <a:buChar char="•"/>
            </a:pPr>
            <a:r>
              <a:rPr lang="en-US" dirty="0"/>
              <a:t>Summary variables such as mean, median, or </a:t>
            </a:r>
            <a:r>
              <a:rPr lang="en-US" dirty="0" err="1"/>
              <a:t>sd</a:t>
            </a:r>
            <a:r>
              <a:rPr lang="en-US" dirty="0"/>
              <a:t> are fairly simple and standard datapoints you could collect, but summarize() is extensible to any sort of complex calculation you'd want to calculate.</a:t>
            </a:r>
          </a:p>
          <a:p>
            <a:pPr marL="628650" lvl="1" indent="-171450">
              <a:buFont typeface="Arial" panose="020B0604020202020204" pitchFamily="34" charset="0"/>
              <a:buChar char="•"/>
            </a:pPr>
            <a:r>
              <a:rPr lang="en-US" dirty="0"/>
              <a:t>Basically, if you can write a function that returns numeric values, you can use the summarize function on the starting data.</a:t>
            </a:r>
          </a:p>
        </p:txBody>
      </p:sp>
      <p:sp>
        <p:nvSpPr>
          <p:cNvPr id="4" name="Slide Number Placeholder 3"/>
          <p:cNvSpPr>
            <a:spLocks noGrp="1"/>
          </p:cNvSpPr>
          <p:nvPr>
            <p:ph type="sldNum" sz="quarter" idx="5"/>
          </p:nvPr>
        </p:nvSpPr>
        <p:spPr/>
        <p:txBody>
          <a:bodyPr/>
          <a:lstStyle/>
          <a:p>
            <a:fld id="{5DD32FFE-3F6E-DB4B-A4EC-7FE9FD27F9B6}" type="slidenum">
              <a:rPr lang="en-US" smtClean="0"/>
              <a:t>20</a:t>
            </a:fld>
            <a:endParaRPr lang="en-US"/>
          </a:p>
        </p:txBody>
      </p:sp>
    </p:spTree>
    <p:extLst>
      <p:ext uri="{BB962C8B-B14F-4D97-AF65-F5344CB8AC3E}">
        <p14:creationId xmlns:p14="http://schemas.microsoft.com/office/powerpoint/2010/main" val="8989602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Recognize that a lot of this may have been a bit nebulous, and not everyone learns in the same way so it’s all best tied together with an example of how to use the functions and packages together</a:t>
            </a:r>
          </a:p>
          <a:p>
            <a:pPr marL="171450" indent="-171450">
              <a:buFont typeface="Arial" panose="020B0604020202020204" pitchFamily="34" charset="0"/>
              <a:buChar char="•"/>
            </a:pPr>
            <a:r>
              <a:rPr lang="en-US" dirty="0"/>
              <a:t>As we go through, keep these thoughts in mind:</a:t>
            </a:r>
          </a:p>
          <a:p>
            <a:pPr marL="628650" lvl="1" indent="-171450">
              <a:buFont typeface="Arial" panose="020B0604020202020204" pitchFamily="34" charset="0"/>
              <a:buChar char="•"/>
            </a:pPr>
            <a:r>
              <a:rPr lang="en-US" dirty="0"/>
              <a:t>See slides</a:t>
            </a:r>
          </a:p>
        </p:txBody>
      </p:sp>
      <p:sp>
        <p:nvSpPr>
          <p:cNvPr id="4" name="Slide Number Placeholder 3"/>
          <p:cNvSpPr>
            <a:spLocks noGrp="1"/>
          </p:cNvSpPr>
          <p:nvPr>
            <p:ph type="sldNum" sz="quarter" idx="5"/>
          </p:nvPr>
        </p:nvSpPr>
        <p:spPr/>
        <p:txBody>
          <a:bodyPr/>
          <a:lstStyle/>
          <a:p>
            <a:fld id="{5DD32FFE-3F6E-DB4B-A4EC-7FE9FD27F9B6}" type="slidenum">
              <a:rPr lang="en-US" smtClean="0"/>
              <a:t>21</a:t>
            </a:fld>
            <a:endParaRPr lang="en-US"/>
          </a:p>
        </p:txBody>
      </p:sp>
    </p:spTree>
    <p:extLst>
      <p:ext uri="{BB962C8B-B14F-4D97-AF65-F5344CB8AC3E}">
        <p14:creationId xmlns:p14="http://schemas.microsoft.com/office/powerpoint/2010/main" val="20519716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Install the packages, and then load them for this R session</a:t>
            </a:r>
          </a:p>
          <a:p>
            <a:pPr marL="228600" indent="-228600">
              <a:buFont typeface="+mj-lt"/>
              <a:buAutoNum type="arabicPeriod"/>
            </a:pPr>
            <a:r>
              <a:rPr lang="en-US" dirty="0"/>
              <a:t>Run the </a:t>
            </a:r>
            <a:r>
              <a:rPr lang="en-US" dirty="0" err="1"/>
              <a:t>read_csv</a:t>
            </a:r>
            <a:r>
              <a:rPr lang="en-US" dirty="0"/>
              <a:t>() function to bring in the data</a:t>
            </a:r>
          </a:p>
          <a:p>
            <a:pPr marL="228600" indent="-228600">
              <a:buFont typeface="+mj-lt"/>
              <a:buAutoNum type="arabicPeriod"/>
            </a:pPr>
            <a:r>
              <a:rPr lang="en-US" dirty="0"/>
              <a:t>Note the print-out of the table that shows the first 10 rows</a:t>
            </a:r>
          </a:p>
          <a:p>
            <a:pPr marL="228600" indent="-228600">
              <a:buFont typeface="+mj-lt"/>
              <a:buAutoNum type="arabicPeriod"/>
            </a:pPr>
            <a:r>
              <a:rPr lang="en-US" dirty="0"/>
              <a:t>Note the meta-data that is also printed, including the number of rows and columns in the data-frame</a:t>
            </a:r>
          </a:p>
          <a:p>
            <a:pPr marL="228600" indent="-228600">
              <a:buFont typeface="+mj-lt"/>
              <a:buAutoNum type="arabicPeriod"/>
            </a:pPr>
            <a:r>
              <a:rPr lang="en-US" dirty="0"/>
              <a:t>Check out the column names, and the classes of the variables. The </a:t>
            </a:r>
            <a:r>
              <a:rPr lang="en-US" dirty="0" err="1"/>
              <a:t>read_csv</a:t>
            </a:r>
            <a:r>
              <a:rPr lang="en-US" dirty="0"/>
              <a:t>() function does its best to guess classes when reading in the data</a:t>
            </a:r>
          </a:p>
        </p:txBody>
      </p:sp>
      <p:sp>
        <p:nvSpPr>
          <p:cNvPr id="4" name="Slide Number Placeholder 3"/>
          <p:cNvSpPr>
            <a:spLocks noGrp="1"/>
          </p:cNvSpPr>
          <p:nvPr>
            <p:ph type="sldNum" sz="quarter" idx="5"/>
          </p:nvPr>
        </p:nvSpPr>
        <p:spPr/>
        <p:txBody>
          <a:bodyPr/>
          <a:lstStyle/>
          <a:p>
            <a:fld id="{5DD32FFE-3F6E-DB4B-A4EC-7FE9FD27F9B6}" type="slidenum">
              <a:rPr lang="en-US" smtClean="0"/>
              <a:t>22</a:t>
            </a:fld>
            <a:endParaRPr lang="en-US"/>
          </a:p>
        </p:txBody>
      </p:sp>
    </p:spTree>
    <p:extLst>
      <p:ext uri="{BB962C8B-B14F-4D97-AF65-F5344CB8AC3E}">
        <p14:creationId xmlns:p14="http://schemas.microsoft.com/office/powerpoint/2010/main" val="37619676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Select() function to drop 2 variables, </a:t>
            </a:r>
            <a:r>
              <a:rPr lang="en-US" dirty="0" err="1"/>
              <a:t>qsec</a:t>
            </a:r>
            <a:r>
              <a:rPr lang="en-US" dirty="0"/>
              <a:t> and drat. Note the use of the minus sign followed by c() to let select() know I was entering a vector of variables to be dropped</a:t>
            </a:r>
          </a:p>
          <a:p>
            <a:pPr marL="228600" indent="-228600">
              <a:buFont typeface="+mj-lt"/>
              <a:buAutoNum type="arabicPeriod"/>
            </a:pPr>
            <a:r>
              <a:rPr lang="en-US" dirty="0"/>
              <a:t>Here is our first use of </a:t>
            </a:r>
            <a:r>
              <a:rPr lang="en-US" dirty="0" err="1"/>
              <a:t>magrittr</a:t>
            </a:r>
            <a:r>
              <a:rPr lang="en-US" dirty="0"/>
              <a:t>! We chained two operations together, reading in the data, and then dropping 2 variables from that data. Super simple in practice.</a:t>
            </a:r>
          </a:p>
          <a:p>
            <a:pPr marL="228600" indent="-228600">
              <a:buFont typeface="+mj-lt"/>
              <a:buAutoNum type="arabicPeriod"/>
            </a:pPr>
            <a:r>
              <a:rPr lang="en-US" dirty="0"/>
              <a:t>Print out no longer has those two columns</a:t>
            </a:r>
          </a:p>
          <a:p>
            <a:pPr marL="228600" indent="-228600">
              <a:buFont typeface="+mj-lt"/>
              <a:buAutoNum type="arabicPeriod"/>
            </a:pPr>
            <a:r>
              <a:rPr lang="en-US" dirty="0"/>
              <a:t>Metadata in the print out shows that we’ve dropped from 12 to 10 columns</a:t>
            </a:r>
          </a:p>
        </p:txBody>
      </p:sp>
      <p:sp>
        <p:nvSpPr>
          <p:cNvPr id="4" name="Slide Number Placeholder 3"/>
          <p:cNvSpPr>
            <a:spLocks noGrp="1"/>
          </p:cNvSpPr>
          <p:nvPr>
            <p:ph type="sldNum" sz="quarter" idx="5"/>
          </p:nvPr>
        </p:nvSpPr>
        <p:spPr/>
        <p:txBody>
          <a:bodyPr/>
          <a:lstStyle/>
          <a:p>
            <a:fld id="{5DD32FFE-3F6E-DB4B-A4EC-7FE9FD27F9B6}" type="slidenum">
              <a:rPr lang="en-US" smtClean="0"/>
              <a:t>23</a:t>
            </a:fld>
            <a:endParaRPr lang="en-US"/>
          </a:p>
        </p:txBody>
      </p:sp>
    </p:spTree>
    <p:extLst>
      <p:ext uri="{BB962C8B-B14F-4D97-AF65-F5344CB8AC3E}">
        <p14:creationId xmlns:p14="http://schemas.microsoft.com/office/powerpoint/2010/main" val="15411690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Use of the filter() function to filter for rows where mpg &gt; 15 OR am = 0. mpg is miles per gallon, and am indicates whether the car is automatic or manual. Note that I’ve explicitly declared the </a:t>
            </a:r>
            <a:r>
              <a:rPr lang="en-US" dirty="0" err="1"/>
              <a:t>fxn</a:t>
            </a:r>
            <a:r>
              <a:rPr lang="en-US" dirty="0"/>
              <a:t> with the dplyr:: notation. </a:t>
            </a:r>
          </a:p>
          <a:p>
            <a:pPr marL="228600" indent="-228600">
              <a:buFont typeface="+mj-lt"/>
              <a:buAutoNum type="arabicPeriod"/>
            </a:pPr>
            <a:r>
              <a:rPr lang="en-US" dirty="0"/>
              <a:t>If we look at the </a:t>
            </a:r>
            <a:r>
              <a:rPr lang="en-US" dirty="0" err="1"/>
              <a:t>tibble</a:t>
            </a:r>
            <a:r>
              <a:rPr lang="en-US" dirty="0"/>
              <a:t> print-out, we can see that our data frame went from 32 to 31 observations meaning that mpg &lt; 15 for one of the cars</a:t>
            </a:r>
          </a:p>
        </p:txBody>
      </p:sp>
      <p:sp>
        <p:nvSpPr>
          <p:cNvPr id="4" name="Slide Number Placeholder 3"/>
          <p:cNvSpPr>
            <a:spLocks noGrp="1"/>
          </p:cNvSpPr>
          <p:nvPr>
            <p:ph type="sldNum" sz="quarter" idx="5"/>
          </p:nvPr>
        </p:nvSpPr>
        <p:spPr/>
        <p:txBody>
          <a:bodyPr/>
          <a:lstStyle/>
          <a:p>
            <a:fld id="{5DD32FFE-3F6E-DB4B-A4EC-7FE9FD27F9B6}" type="slidenum">
              <a:rPr lang="en-US" smtClean="0"/>
              <a:t>24</a:t>
            </a:fld>
            <a:endParaRPr lang="en-US"/>
          </a:p>
        </p:txBody>
      </p:sp>
    </p:spTree>
    <p:extLst>
      <p:ext uri="{BB962C8B-B14F-4D97-AF65-F5344CB8AC3E}">
        <p14:creationId xmlns:p14="http://schemas.microsoft.com/office/powerpoint/2010/main" val="13620616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Mutate to create a new column called </a:t>
            </a:r>
            <a:r>
              <a:rPr lang="en-US" dirty="0" err="1"/>
              <a:t>hp_lvl</a:t>
            </a:r>
            <a:r>
              <a:rPr lang="en-US" dirty="0"/>
              <a:t>. This </a:t>
            </a:r>
            <a:r>
              <a:rPr lang="en-US" dirty="0" err="1"/>
              <a:t>hp_lvl</a:t>
            </a:r>
            <a:r>
              <a:rPr lang="en-US" dirty="0"/>
              <a:t> variable is going to be a categorical cut of the hp, or horsepower, variable. So in this case, I’ve cut the rows into </a:t>
            </a:r>
            <a:r>
              <a:rPr lang="en-US" dirty="0" err="1"/>
              <a:t>tertiles</a:t>
            </a:r>
            <a:r>
              <a:rPr lang="en-US" dirty="0"/>
              <a:t>, low medium high, based on where their hp value falls</a:t>
            </a:r>
          </a:p>
          <a:p>
            <a:pPr marL="228600" indent="-228600">
              <a:buFont typeface="+mj-lt"/>
              <a:buAutoNum type="arabicPeriod"/>
            </a:pPr>
            <a:r>
              <a:rPr lang="en-US" dirty="0"/>
              <a:t>The </a:t>
            </a:r>
            <a:r>
              <a:rPr lang="en-US" dirty="0" err="1"/>
              <a:t>tibble</a:t>
            </a:r>
            <a:r>
              <a:rPr lang="en-US" dirty="0"/>
              <a:t> now has 11 columns, a new one named </a:t>
            </a:r>
            <a:r>
              <a:rPr lang="en-US" dirty="0" err="1"/>
              <a:t>hp_lvl</a:t>
            </a:r>
            <a:r>
              <a:rPr lang="en-US" dirty="0"/>
              <a:t>. </a:t>
            </a:r>
          </a:p>
          <a:p>
            <a:pPr marL="685800" lvl="1" indent="-228600">
              <a:buFont typeface="+mj-lt"/>
              <a:buAutoNum type="arabicPeriod"/>
            </a:pPr>
            <a:r>
              <a:rPr lang="en-US" dirty="0"/>
              <a:t>The </a:t>
            </a:r>
            <a:r>
              <a:rPr lang="en-US" dirty="0" err="1"/>
              <a:t>hp_lvl</a:t>
            </a:r>
            <a:r>
              <a:rPr lang="en-US" dirty="0"/>
              <a:t> variable reflects the calculated position in the </a:t>
            </a:r>
            <a:r>
              <a:rPr lang="en-US" dirty="0" err="1"/>
              <a:t>tertile</a:t>
            </a:r>
            <a:r>
              <a:rPr lang="en-US" dirty="0"/>
              <a:t> ranges</a:t>
            </a:r>
          </a:p>
        </p:txBody>
      </p:sp>
      <p:sp>
        <p:nvSpPr>
          <p:cNvPr id="4" name="Slide Number Placeholder 3"/>
          <p:cNvSpPr>
            <a:spLocks noGrp="1"/>
          </p:cNvSpPr>
          <p:nvPr>
            <p:ph type="sldNum" sz="quarter" idx="5"/>
          </p:nvPr>
        </p:nvSpPr>
        <p:spPr/>
        <p:txBody>
          <a:bodyPr/>
          <a:lstStyle/>
          <a:p>
            <a:fld id="{5DD32FFE-3F6E-DB4B-A4EC-7FE9FD27F9B6}" type="slidenum">
              <a:rPr lang="en-US" smtClean="0"/>
              <a:t>25</a:t>
            </a:fld>
            <a:endParaRPr lang="en-US"/>
          </a:p>
        </p:txBody>
      </p:sp>
    </p:spTree>
    <p:extLst>
      <p:ext uri="{BB962C8B-B14F-4D97-AF65-F5344CB8AC3E}">
        <p14:creationId xmlns:p14="http://schemas.microsoft.com/office/powerpoint/2010/main" val="22884623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Moving on from mutate, we jump to the scoped variant I had mentioned called </a:t>
            </a:r>
            <a:r>
              <a:rPr lang="en-US" dirty="0" err="1"/>
              <a:t>mutate_at</a:t>
            </a:r>
            <a:r>
              <a:rPr lang="en-US" dirty="0"/>
              <a:t>()</a:t>
            </a:r>
          </a:p>
          <a:p>
            <a:pPr marL="228600" indent="-228600">
              <a:buFont typeface="+mj-lt"/>
              <a:buAutoNum type="arabicPeriod"/>
            </a:pPr>
            <a:r>
              <a:rPr lang="en-US" dirty="0"/>
              <a:t>The </a:t>
            </a:r>
            <a:r>
              <a:rPr lang="en-US" dirty="0" err="1"/>
              <a:t>mutate_at</a:t>
            </a:r>
            <a:r>
              <a:rPr lang="en-US" dirty="0"/>
              <a:t>() call: we’re going to take mpg, which is wrapped in the vars() function, and ask that the values of mpg be rounded using the round() function which comes with base R</a:t>
            </a:r>
          </a:p>
          <a:p>
            <a:pPr marL="685800" lvl="1" indent="-228600">
              <a:buFont typeface="+mj-lt"/>
              <a:buAutoNum type="arabicPeriod"/>
            </a:pPr>
            <a:r>
              <a:rPr lang="en-US" dirty="0"/>
              <a:t>Note that tilde and the dot (.) argument in round(). The tilde is R’s formula interface, and the dot just means we’re passing the value from the vars() function, which is mpg, to the round() function.</a:t>
            </a:r>
          </a:p>
          <a:p>
            <a:pPr marL="228600" lvl="0" indent="-228600">
              <a:buFont typeface="+mj-lt"/>
              <a:buAutoNum type="arabicPeriod"/>
            </a:pPr>
            <a:r>
              <a:rPr lang="en-US" dirty="0"/>
              <a:t>Take a look at the mpg column to see that the values have now been rounded! Nothing has been overwritten, and no other columns have been affected</a:t>
            </a:r>
          </a:p>
        </p:txBody>
      </p:sp>
      <p:sp>
        <p:nvSpPr>
          <p:cNvPr id="4" name="Slide Number Placeholder 3"/>
          <p:cNvSpPr>
            <a:spLocks noGrp="1"/>
          </p:cNvSpPr>
          <p:nvPr>
            <p:ph type="sldNum" sz="quarter" idx="5"/>
          </p:nvPr>
        </p:nvSpPr>
        <p:spPr/>
        <p:txBody>
          <a:bodyPr/>
          <a:lstStyle/>
          <a:p>
            <a:fld id="{5DD32FFE-3F6E-DB4B-A4EC-7FE9FD27F9B6}" type="slidenum">
              <a:rPr lang="en-US" smtClean="0"/>
              <a:t>26</a:t>
            </a:fld>
            <a:endParaRPr lang="en-US"/>
          </a:p>
        </p:txBody>
      </p:sp>
    </p:spTree>
    <p:extLst>
      <p:ext uri="{BB962C8B-B14F-4D97-AF65-F5344CB8AC3E}">
        <p14:creationId xmlns:p14="http://schemas.microsoft.com/office/powerpoint/2010/main" val="5180518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The arrange function to arrange the order of the dataset, is mostly cosmetic. In this case, I opted to do descending order which is why </a:t>
            </a:r>
            <a:r>
              <a:rPr lang="en-US" dirty="0" err="1"/>
              <a:t>wt</a:t>
            </a:r>
            <a:r>
              <a:rPr lang="en-US" dirty="0"/>
              <a:t>, or weight, is wrapped in the desc() call</a:t>
            </a:r>
          </a:p>
          <a:p>
            <a:pPr marL="228600" indent="-228600">
              <a:buFont typeface="+mj-lt"/>
              <a:buAutoNum type="arabicPeriod"/>
            </a:pPr>
            <a:r>
              <a:rPr lang="en-US" dirty="0"/>
              <a:t>You can see the cosmetic changes as the data frame is ordered descending value of weight</a:t>
            </a:r>
          </a:p>
        </p:txBody>
      </p:sp>
      <p:sp>
        <p:nvSpPr>
          <p:cNvPr id="4" name="Slide Number Placeholder 3"/>
          <p:cNvSpPr>
            <a:spLocks noGrp="1"/>
          </p:cNvSpPr>
          <p:nvPr>
            <p:ph type="sldNum" sz="quarter" idx="5"/>
          </p:nvPr>
        </p:nvSpPr>
        <p:spPr/>
        <p:txBody>
          <a:bodyPr/>
          <a:lstStyle/>
          <a:p>
            <a:fld id="{5DD32FFE-3F6E-DB4B-A4EC-7FE9FD27F9B6}" type="slidenum">
              <a:rPr lang="en-US" smtClean="0"/>
              <a:t>27</a:t>
            </a:fld>
            <a:endParaRPr lang="en-US"/>
          </a:p>
        </p:txBody>
      </p:sp>
    </p:spTree>
    <p:extLst>
      <p:ext uri="{BB962C8B-B14F-4D97-AF65-F5344CB8AC3E}">
        <p14:creationId xmlns:p14="http://schemas.microsoft.com/office/powerpoint/2010/main" val="25157098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Summarize function to create two columns, named </a:t>
            </a:r>
            <a:r>
              <a:rPr lang="en-US" dirty="0" err="1"/>
              <a:t>mean_mpg</a:t>
            </a:r>
            <a:r>
              <a:rPr lang="en-US" dirty="0"/>
              <a:t> and </a:t>
            </a:r>
            <a:r>
              <a:rPr lang="en-US" dirty="0" err="1"/>
              <a:t>sd_mpg</a:t>
            </a:r>
            <a:r>
              <a:rPr lang="en-US" dirty="0"/>
              <a:t>. Unsurprisingly, these columns are going to be the mean and </a:t>
            </a:r>
            <a:r>
              <a:rPr lang="en-US" dirty="0" err="1"/>
              <a:t>sd</a:t>
            </a:r>
            <a:r>
              <a:rPr lang="en-US" dirty="0"/>
              <a:t> of mpg for all of the cars in our dataset</a:t>
            </a:r>
          </a:p>
          <a:p>
            <a:pPr marL="228600" indent="-228600">
              <a:buFont typeface="+mj-lt"/>
              <a:buAutoNum type="arabicPeriod"/>
            </a:pPr>
            <a:r>
              <a:rPr lang="en-US" dirty="0"/>
              <a:t>Results displayed </a:t>
            </a:r>
          </a:p>
        </p:txBody>
      </p:sp>
      <p:sp>
        <p:nvSpPr>
          <p:cNvPr id="4" name="Slide Number Placeholder 3"/>
          <p:cNvSpPr>
            <a:spLocks noGrp="1"/>
          </p:cNvSpPr>
          <p:nvPr>
            <p:ph type="sldNum" sz="quarter" idx="5"/>
          </p:nvPr>
        </p:nvSpPr>
        <p:spPr/>
        <p:txBody>
          <a:bodyPr/>
          <a:lstStyle/>
          <a:p>
            <a:fld id="{5DD32FFE-3F6E-DB4B-A4EC-7FE9FD27F9B6}" type="slidenum">
              <a:rPr lang="en-US" smtClean="0"/>
              <a:t>28</a:t>
            </a:fld>
            <a:endParaRPr lang="en-US"/>
          </a:p>
        </p:txBody>
      </p:sp>
    </p:spTree>
    <p:extLst>
      <p:ext uri="{BB962C8B-B14F-4D97-AF65-F5344CB8AC3E}">
        <p14:creationId xmlns:p14="http://schemas.microsoft.com/office/powerpoint/2010/main" val="2855624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had discussed the </a:t>
            </a:r>
            <a:r>
              <a:rPr lang="en-US" dirty="0" err="1"/>
              <a:t>group_by</a:t>
            </a:r>
            <a:r>
              <a:rPr lang="en-US" dirty="0"/>
              <a:t>() function, and now I’m going to show you how it can quickly expand your analysis approaches</a:t>
            </a:r>
          </a:p>
          <a:p>
            <a:pPr marL="228600" indent="-228600">
              <a:buFont typeface="+mj-lt"/>
              <a:buAutoNum type="arabicPeriod"/>
            </a:pPr>
            <a:r>
              <a:rPr lang="en-US" dirty="0"/>
              <a:t>Use of </a:t>
            </a:r>
            <a:r>
              <a:rPr lang="en-US" dirty="0" err="1"/>
              <a:t>group_by</a:t>
            </a:r>
            <a:r>
              <a:rPr lang="en-US" dirty="0"/>
              <a:t>() to group analyses by the categorical variable we made earlier, </a:t>
            </a:r>
            <a:r>
              <a:rPr lang="en-US" dirty="0" err="1"/>
              <a:t>hp_lvl</a:t>
            </a:r>
            <a:endParaRPr lang="en-US" dirty="0"/>
          </a:p>
          <a:p>
            <a:pPr marL="228600" indent="-228600">
              <a:buFont typeface="+mj-lt"/>
              <a:buAutoNum type="arabicPeriod"/>
            </a:pPr>
            <a:r>
              <a:rPr lang="en-US" dirty="0"/>
              <a:t>Now the summarize results break apart the earlier analyses by the 3 groups we found in </a:t>
            </a:r>
            <a:r>
              <a:rPr lang="en-US" dirty="0" err="1"/>
              <a:t>hp_lvl</a:t>
            </a:r>
            <a:r>
              <a:rPr lang="en-US" dirty="0"/>
              <a:t>. Super informative exploration of your data, providing 3 new sets of measures of central tendency with a single line of code</a:t>
            </a:r>
          </a:p>
        </p:txBody>
      </p:sp>
      <p:sp>
        <p:nvSpPr>
          <p:cNvPr id="4" name="Slide Number Placeholder 3"/>
          <p:cNvSpPr>
            <a:spLocks noGrp="1"/>
          </p:cNvSpPr>
          <p:nvPr>
            <p:ph type="sldNum" sz="quarter" idx="5"/>
          </p:nvPr>
        </p:nvSpPr>
        <p:spPr/>
        <p:txBody>
          <a:bodyPr/>
          <a:lstStyle/>
          <a:p>
            <a:fld id="{5DD32FFE-3F6E-DB4B-A4EC-7FE9FD27F9B6}" type="slidenum">
              <a:rPr lang="en-US" smtClean="0"/>
              <a:t>29</a:t>
            </a:fld>
            <a:endParaRPr lang="en-US"/>
          </a:p>
        </p:txBody>
      </p:sp>
    </p:spTree>
    <p:extLst>
      <p:ext uri="{BB962C8B-B14F-4D97-AF65-F5344CB8AC3E}">
        <p14:creationId xmlns:p14="http://schemas.microsoft.com/office/powerpoint/2010/main" val="1471825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At its core: packages for data science and preparation; not so much meant for analysis, but allowing you to prep data for analysis</a:t>
            </a:r>
          </a:p>
          <a:p>
            <a:pPr marL="171450" indent="-171450">
              <a:buFont typeface="Arial" panose="020B0604020202020204" pitchFamily="34" charset="0"/>
              <a:buChar char="•"/>
            </a:pPr>
            <a:r>
              <a:rPr lang="en-US" dirty="0"/>
              <a:t>Authored by RStudio totally free as the use of these packages make R more appealing and thus improve their business.</a:t>
            </a:r>
          </a:p>
          <a:p>
            <a:pPr marL="628650" lvl="1" indent="-171450">
              <a:buFont typeface="Arial" panose="020B0604020202020204" pitchFamily="34" charset="0"/>
              <a:buChar char="•"/>
            </a:pPr>
            <a:r>
              <a:rPr lang="en-US" dirty="0"/>
              <a:t>Quick note on RStudio: most popular IDE for R. An IDE is a one-stop shop for interactively writing, running, and editing code</a:t>
            </a:r>
          </a:p>
          <a:p>
            <a:pPr marL="628650" lvl="1" indent="-171450">
              <a:buFont typeface="Arial" panose="020B0604020202020204" pitchFamily="34" charset="0"/>
              <a:buChar char="•"/>
            </a:pPr>
            <a:r>
              <a:rPr lang="en-US" dirty="0"/>
              <a:t>Sometimes referred to as </a:t>
            </a:r>
            <a:r>
              <a:rPr lang="en-US" dirty="0" err="1"/>
              <a:t>Wickahmverse</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Packages designed with one another in mind, possible due to central administration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Ok so we know that the tidyverse is a bunch of data science packages—what strings them all together?</a:t>
            </a:r>
          </a:p>
          <a:p>
            <a:endParaRPr lang="en-US" dirty="0"/>
          </a:p>
          <a:p>
            <a:r>
              <a:rPr lang="en-US" dirty="0"/>
              <a:t>Phonetic: ye-we shea</a:t>
            </a:r>
          </a:p>
        </p:txBody>
      </p:sp>
      <p:sp>
        <p:nvSpPr>
          <p:cNvPr id="4" name="Slide Number Placeholder 3"/>
          <p:cNvSpPr>
            <a:spLocks noGrp="1"/>
          </p:cNvSpPr>
          <p:nvPr>
            <p:ph type="sldNum" sz="quarter" idx="5"/>
          </p:nvPr>
        </p:nvSpPr>
        <p:spPr/>
        <p:txBody>
          <a:bodyPr/>
          <a:lstStyle/>
          <a:p>
            <a:fld id="{5DD32FFE-3F6E-DB4B-A4EC-7FE9FD27F9B6}" type="slidenum">
              <a:rPr lang="en-US" smtClean="0"/>
              <a:t>3</a:t>
            </a:fld>
            <a:endParaRPr lang="en-US"/>
          </a:p>
        </p:txBody>
      </p:sp>
    </p:spTree>
    <p:extLst>
      <p:ext uri="{BB962C8B-B14F-4D97-AF65-F5344CB8AC3E}">
        <p14:creationId xmlns:p14="http://schemas.microsoft.com/office/powerpoint/2010/main" val="15214906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Here’s what the whole process would look like without using the pipe operator, and without defining a half-dozen intermediate variables</a:t>
            </a:r>
          </a:p>
          <a:p>
            <a:pPr marL="171450" indent="-171450">
              <a:buFont typeface="Arial" panose="020B0604020202020204" pitchFamily="34" charset="0"/>
              <a:buChar char="•"/>
            </a:pPr>
            <a:r>
              <a:rPr lang="en-US" dirty="0"/>
              <a:t>So I had previously mentioned I’d give you a quick taste of ggplot2</a:t>
            </a:r>
          </a:p>
        </p:txBody>
      </p:sp>
      <p:sp>
        <p:nvSpPr>
          <p:cNvPr id="4" name="Slide Number Placeholder 3"/>
          <p:cNvSpPr>
            <a:spLocks noGrp="1"/>
          </p:cNvSpPr>
          <p:nvPr>
            <p:ph type="sldNum" sz="quarter" idx="5"/>
          </p:nvPr>
        </p:nvSpPr>
        <p:spPr/>
        <p:txBody>
          <a:bodyPr/>
          <a:lstStyle/>
          <a:p>
            <a:fld id="{5DD32FFE-3F6E-DB4B-A4EC-7FE9FD27F9B6}" type="slidenum">
              <a:rPr lang="en-US" smtClean="0"/>
              <a:t>30</a:t>
            </a:fld>
            <a:endParaRPr lang="en-US"/>
          </a:p>
        </p:txBody>
      </p:sp>
    </p:spTree>
    <p:extLst>
      <p:ext uri="{BB962C8B-B14F-4D97-AF65-F5344CB8AC3E}">
        <p14:creationId xmlns:p14="http://schemas.microsoft.com/office/powerpoint/2010/main" val="9844543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Peeled back our code up to the point that I rounded the mpg variable so it’s still a dataset of 31 observations</a:t>
            </a:r>
          </a:p>
          <a:p>
            <a:pPr marL="171450" indent="-171450">
              <a:buFont typeface="Arial" panose="020B0604020202020204" pitchFamily="34" charset="0"/>
              <a:buChar char="•"/>
            </a:pPr>
            <a:r>
              <a:rPr lang="en-US" dirty="0"/>
              <a:t>Code: initialize a plot, add the points for </a:t>
            </a:r>
            <a:r>
              <a:rPr lang="en-US" dirty="0" err="1"/>
              <a:t>wt</a:t>
            </a:r>
            <a:r>
              <a:rPr lang="en-US" dirty="0"/>
              <a:t> vs mpg, add a regression line without standard error, and facet the plot by the </a:t>
            </a:r>
            <a:r>
              <a:rPr lang="en-US" dirty="0" err="1"/>
              <a:t>hp_lvl</a:t>
            </a:r>
            <a:r>
              <a:rPr lang="en-US" dirty="0"/>
              <a:t> variable</a:t>
            </a:r>
          </a:p>
          <a:p>
            <a:pPr marL="171450" indent="-171450">
              <a:buFont typeface="Arial" panose="020B0604020202020204" pitchFamily="34" charset="0"/>
              <a:buChar char="•"/>
            </a:pPr>
            <a:r>
              <a:rPr lang="en-US" dirty="0"/>
              <a:t>Produces this plot</a:t>
            </a:r>
          </a:p>
        </p:txBody>
      </p:sp>
      <p:sp>
        <p:nvSpPr>
          <p:cNvPr id="4" name="Slide Number Placeholder 3"/>
          <p:cNvSpPr>
            <a:spLocks noGrp="1"/>
          </p:cNvSpPr>
          <p:nvPr>
            <p:ph type="sldNum" sz="quarter" idx="5"/>
          </p:nvPr>
        </p:nvSpPr>
        <p:spPr/>
        <p:txBody>
          <a:bodyPr/>
          <a:lstStyle/>
          <a:p>
            <a:fld id="{5DD32FFE-3F6E-DB4B-A4EC-7FE9FD27F9B6}" type="slidenum">
              <a:rPr lang="en-US" smtClean="0"/>
              <a:t>31</a:t>
            </a:fld>
            <a:endParaRPr lang="en-US"/>
          </a:p>
        </p:txBody>
      </p:sp>
    </p:spTree>
    <p:extLst>
      <p:ext uri="{BB962C8B-B14F-4D97-AF65-F5344CB8AC3E}">
        <p14:creationId xmlns:p14="http://schemas.microsoft.com/office/powerpoint/2010/main" val="25493317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Quick extension on the plotting capabilities is the thematic formatting that ggplot2 comes with, and the ability to create your own themes that are applicable across other projects. </a:t>
            </a:r>
          </a:p>
          <a:p>
            <a:pPr marL="628650" lvl="1" indent="-171450">
              <a:buFont typeface="Arial" panose="020B0604020202020204" pitchFamily="34" charset="0"/>
              <a:buChar char="•"/>
            </a:pPr>
            <a:r>
              <a:rPr lang="en-US" dirty="0"/>
              <a:t>Good examples are the BBC and 538 have themes that are publicly available as packages</a:t>
            </a:r>
          </a:p>
        </p:txBody>
      </p:sp>
      <p:sp>
        <p:nvSpPr>
          <p:cNvPr id="4" name="Slide Number Placeholder 3"/>
          <p:cNvSpPr>
            <a:spLocks noGrp="1"/>
          </p:cNvSpPr>
          <p:nvPr>
            <p:ph type="sldNum" sz="quarter" idx="5"/>
          </p:nvPr>
        </p:nvSpPr>
        <p:spPr/>
        <p:txBody>
          <a:bodyPr/>
          <a:lstStyle/>
          <a:p>
            <a:fld id="{5DD32FFE-3F6E-DB4B-A4EC-7FE9FD27F9B6}" type="slidenum">
              <a:rPr lang="en-US" smtClean="0"/>
              <a:t>32</a:t>
            </a:fld>
            <a:endParaRPr lang="en-US"/>
          </a:p>
        </p:txBody>
      </p:sp>
    </p:spTree>
    <p:extLst>
      <p:ext uri="{BB962C8B-B14F-4D97-AF65-F5344CB8AC3E}">
        <p14:creationId xmlns:p14="http://schemas.microsoft.com/office/powerpoint/2010/main" val="20531301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books you might encounter: </a:t>
            </a:r>
          </a:p>
          <a:p>
            <a:pPr marL="171450" indent="-171450">
              <a:buFont typeface="Arial" panose="020B0604020202020204" pitchFamily="34" charset="0"/>
              <a:buChar char="•"/>
            </a:pPr>
            <a:r>
              <a:rPr lang="en-US" dirty="0"/>
              <a:t>R 4 Data science: don’t recommend for beginners, but is solid</a:t>
            </a:r>
          </a:p>
          <a:p>
            <a:pPr marL="171450" indent="-171450">
              <a:buFont typeface="Arial" panose="020B0604020202020204" pitchFamily="34" charset="0"/>
              <a:buChar char="•"/>
            </a:pPr>
            <a:r>
              <a:rPr lang="en-US" dirty="0"/>
              <a:t>R in Action 3</a:t>
            </a:r>
            <a:r>
              <a:rPr lang="en-US" baseline="30000" dirty="0"/>
              <a:t>rd</a:t>
            </a:r>
            <a:r>
              <a:rPr lang="en-US" dirty="0"/>
              <a:t> edition: this is a good 2</a:t>
            </a:r>
            <a:r>
              <a:rPr lang="en-US" baseline="30000" dirty="0"/>
              <a:t>nd</a:t>
            </a:r>
            <a:r>
              <a:rPr lang="en-US" dirty="0"/>
              <a:t> book to read</a:t>
            </a:r>
          </a:p>
          <a:p>
            <a:pPr marL="171450" indent="-171450">
              <a:buFont typeface="Arial" panose="020B0604020202020204" pitchFamily="34" charset="0"/>
              <a:buChar char="•"/>
            </a:pPr>
            <a:r>
              <a:rPr lang="en-US" dirty="0"/>
              <a:t>Most books from Manning Publications website are solid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Haven’t fully verify the book by Homer </a:t>
            </a:r>
            <a:r>
              <a:rPr lang="en-US" dirty="0" err="1"/>
              <a:t>Hanumat</a:t>
            </a:r>
            <a:r>
              <a:rPr lang="en-US" dirty="0"/>
              <a:t>, but it was updated just a month ago and seems to cover all the important topics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91E1502-666D-8D41-AED2-D1FB9EA85A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27389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91E1502-666D-8D41-AED2-D1FB9EA85A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3428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Shared grammar so the argument naming, function naming, and documentation all mesh with one another super well. Learn how to use one package in a general sense, and learning another becomes trivial</a:t>
            </a:r>
          </a:p>
          <a:p>
            <a:pPr marL="628650" lvl="1" indent="-171450">
              <a:buFont typeface="Arial" panose="020B0604020202020204" pitchFamily="34" charset="0"/>
              <a:buChar char="•"/>
            </a:pPr>
            <a:r>
              <a:rPr lang="en-US" dirty="0"/>
              <a:t>Shared API asterisk(*): ggplot2 was developed very early so it struggles to adhere to some of the rules, but everything else is A+ in sharing structure</a:t>
            </a:r>
          </a:p>
          <a:p>
            <a:pPr marL="171450" indent="-171450">
              <a:buFont typeface="Arial" panose="020B0604020202020204" pitchFamily="34" charset="0"/>
              <a:buChar char="•"/>
            </a:pPr>
            <a:r>
              <a:rPr lang="en-US" dirty="0"/>
              <a:t>Improved workflow through the pipe operator</a:t>
            </a:r>
          </a:p>
          <a:p>
            <a:pPr marL="171450" indent="-171450">
              <a:buFont typeface="Arial" panose="020B0604020202020204" pitchFamily="34" charset="0"/>
              <a:buChar char="•"/>
            </a:pPr>
            <a:r>
              <a:rPr lang="en-US" dirty="0"/>
              <a:t>Human readable, machine executable is a simple but elegant concept emphasizing the need for humans to simply read the code and understand it</a:t>
            </a:r>
          </a:p>
          <a:p>
            <a:pPr marL="628650" lvl="1" indent="-171450">
              <a:buFont typeface="Arial" panose="020B0604020202020204" pitchFamily="34" charset="0"/>
              <a:buChar char="•"/>
            </a:pPr>
            <a:r>
              <a:rPr lang="en-US" dirty="0"/>
              <a:t>Realized through clear, consistent function naming scheme:</a:t>
            </a:r>
          </a:p>
          <a:p>
            <a:pPr marL="1085850" lvl="2" indent="-171450">
              <a:buFont typeface="Arial" panose="020B0604020202020204" pitchFamily="34" charset="0"/>
              <a:buChar char="•"/>
            </a:pPr>
            <a:r>
              <a:rPr lang="en-US" dirty="0"/>
              <a:t>Verb_*() is general structure, often </a:t>
            </a:r>
            <a:r>
              <a:rPr lang="en-US" dirty="0" err="1"/>
              <a:t>verb_adjective</a:t>
            </a:r>
            <a:r>
              <a:rPr lang="en-US" dirty="0"/>
              <a:t>() or </a:t>
            </a:r>
            <a:r>
              <a:rPr lang="en-US" dirty="0" err="1"/>
              <a:t>verb_noun</a:t>
            </a:r>
            <a:r>
              <a:rPr lang="en-US" dirty="0"/>
              <a:t>()</a:t>
            </a:r>
          </a:p>
          <a:p>
            <a:pPr marL="1085850" lvl="2" indent="-171450">
              <a:buFont typeface="Arial" panose="020B0604020202020204" pitchFamily="34" charset="0"/>
              <a:buChar char="•"/>
            </a:pPr>
            <a:r>
              <a:rPr lang="en-US" dirty="0"/>
              <a:t>Example of this is </a:t>
            </a:r>
            <a:r>
              <a:rPr lang="en-US" dirty="0" err="1"/>
              <a:t>filter_at</a:t>
            </a:r>
            <a:r>
              <a:rPr lang="en-US" dirty="0"/>
              <a:t>(). Even if you don’t know anything about R, you can presume that something is going to be filtered on a certain condition and ”location” so-to-speak</a:t>
            </a:r>
          </a:p>
        </p:txBody>
      </p:sp>
      <p:sp>
        <p:nvSpPr>
          <p:cNvPr id="4" name="Slide Number Placeholder 3"/>
          <p:cNvSpPr>
            <a:spLocks noGrp="1"/>
          </p:cNvSpPr>
          <p:nvPr>
            <p:ph type="sldNum" sz="quarter" idx="5"/>
          </p:nvPr>
        </p:nvSpPr>
        <p:spPr/>
        <p:txBody>
          <a:bodyPr/>
          <a:lstStyle/>
          <a:p>
            <a:fld id="{5DD32FFE-3F6E-DB4B-A4EC-7FE9FD27F9B6}" type="slidenum">
              <a:rPr lang="en-US" smtClean="0"/>
              <a:t>4</a:t>
            </a:fld>
            <a:endParaRPr lang="en-US"/>
          </a:p>
        </p:txBody>
      </p:sp>
    </p:spTree>
    <p:extLst>
      <p:ext uri="{BB962C8B-B14F-4D97-AF65-F5344CB8AC3E}">
        <p14:creationId xmlns:p14="http://schemas.microsoft.com/office/powerpoint/2010/main" val="37167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to tell you reasons why you should use these packages now, and I’ll make the case for them later or ask you to take my word for it.</a:t>
            </a:r>
          </a:p>
          <a:p>
            <a:pPr marL="171450" indent="-171450">
              <a:buFont typeface="Arial" panose="020B0604020202020204" pitchFamily="34" charset="0"/>
              <a:buChar char="•"/>
            </a:pPr>
            <a:r>
              <a:rPr lang="en-US" dirty="0"/>
              <a:t>2. There are whole websites dedicated to each package that detail the purpose of each function, and show examples on how to use them.</a:t>
            </a:r>
          </a:p>
          <a:p>
            <a:pPr marL="171450" indent="-171450">
              <a:buFont typeface="Arial" panose="020B0604020202020204" pitchFamily="34" charset="0"/>
              <a:buChar char="•"/>
            </a:pPr>
            <a:r>
              <a:rPr lang="en-US" dirty="0"/>
              <a:t>3. Packages developed by data scientists and statisticians for use by others, and constantly developing more</a:t>
            </a:r>
          </a:p>
          <a:p>
            <a:pPr marL="171450" indent="-171450">
              <a:buFont typeface="Arial" panose="020B0604020202020204" pitchFamily="34" charset="0"/>
              <a:buChar char="•"/>
            </a:pPr>
            <a:r>
              <a:rPr lang="en-US" dirty="0"/>
              <a:t>4. Some older resources suggest using Base R or </a:t>
            </a:r>
            <a:r>
              <a:rPr lang="en-US" dirty="0" err="1"/>
              <a:t>data.table</a:t>
            </a:r>
            <a:r>
              <a:rPr lang="en-US" dirty="0"/>
              <a:t> package. Standard over last 5 years is the tidyverse. Take my word or check Google.</a:t>
            </a:r>
          </a:p>
          <a:p>
            <a:pPr marL="171450" indent="-171450">
              <a:buFont typeface="Arial" panose="020B0604020202020204" pitchFamily="34" charset="0"/>
              <a:buChar char="•"/>
            </a:pPr>
            <a:r>
              <a:rPr lang="en-US" dirty="0"/>
              <a:t>5. Cannot understate the significance of this final point. If you want others to review your code, help with it, and understand your analyses, then it must be clearly readable. If you want to review your code 5 years from now or reuse it for another project, you need to be able to read, understand, and likely alter what you did.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General overview of tidyverse complete, now what are the packages that comprise it?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DD32FFE-3F6E-DB4B-A4EC-7FE9FD27F9B6}" type="slidenum">
              <a:rPr lang="en-US" smtClean="0"/>
              <a:t>5</a:t>
            </a:fld>
            <a:endParaRPr lang="en-US"/>
          </a:p>
        </p:txBody>
      </p:sp>
    </p:spTree>
    <p:extLst>
      <p:ext uri="{BB962C8B-B14F-4D97-AF65-F5344CB8AC3E}">
        <p14:creationId xmlns:p14="http://schemas.microsoft.com/office/powerpoint/2010/main" val="3594946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tidyverse is a general name for many packages...</a:t>
            </a:r>
          </a:p>
          <a:p>
            <a:r>
              <a:rPr lang="en-US" dirty="0"/>
              <a:t>Additional packages: 	</a:t>
            </a:r>
            <a:r>
              <a:rPr lang="en-US" dirty="0" err="1"/>
              <a:t>lubridate</a:t>
            </a:r>
            <a:r>
              <a:rPr lang="en-US" dirty="0"/>
              <a:t>, </a:t>
            </a:r>
            <a:r>
              <a:rPr lang="en-US" dirty="0" err="1"/>
              <a:t>tibble</a:t>
            </a:r>
            <a:r>
              <a:rPr lang="en-US" dirty="0"/>
              <a:t>, </a:t>
            </a:r>
            <a:r>
              <a:rPr lang="en-US" dirty="0" err="1"/>
              <a:t>readr</a:t>
            </a:r>
            <a:r>
              <a:rPr lang="en-US" dirty="0"/>
              <a:t>, more</a:t>
            </a:r>
          </a:p>
          <a:p>
            <a:pPr marL="171450" indent="-171450">
              <a:buFont typeface="Arial" panose="020B0604020202020204" pitchFamily="34" charset="0"/>
              <a:buChar char="•"/>
            </a:pPr>
            <a:r>
              <a:rPr lang="en-US" dirty="0"/>
              <a:t>Going to review some of the major packages and when you should look to them. Simply too much to cover on each of them</a:t>
            </a:r>
          </a:p>
          <a:p>
            <a:pPr marL="171450" indent="-171450">
              <a:buFont typeface="Arial" panose="020B0604020202020204" pitchFamily="34" charset="0"/>
              <a:buChar char="•"/>
            </a:pPr>
            <a:r>
              <a:rPr lang="en-US" dirty="0"/>
              <a:t>Let's look at some of these packages based on their broad functionality</a:t>
            </a:r>
          </a:p>
          <a:p>
            <a:pPr marL="171450" indent="-171450">
              <a:buFont typeface="Arial" panose="020B0604020202020204" pitchFamily="34" charset="0"/>
              <a:buChar char="•"/>
            </a:pPr>
            <a:r>
              <a:rPr lang="en-US" dirty="0"/>
              <a:t>Any workflow is going to begin with reading in data</a:t>
            </a:r>
          </a:p>
        </p:txBody>
      </p:sp>
      <p:sp>
        <p:nvSpPr>
          <p:cNvPr id="4" name="Slide Number Placeholder 3"/>
          <p:cNvSpPr>
            <a:spLocks noGrp="1"/>
          </p:cNvSpPr>
          <p:nvPr>
            <p:ph type="sldNum" sz="quarter" idx="5"/>
          </p:nvPr>
        </p:nvSpPr>
        <p:spPr/>
        <p:txBody>
          <a:bodyPr/>
          <a:lstStyle/>
          <a:p>
            <a:fld id="{5DD32FFE-3F6E-DB4B-A4EC-7FE9FD27F9B6}" type="slidenum">
              <a:rPr lang="en-US" smtClean="0"/>
              <a:t>6</a:t>
            </a:fld>
            <a:endParaRPr lang="en-US"/>
          </a:p>
        </p:txBody>
      </p:sp>
    </p:spTree>
    <p:extLst>
      <p:ext uri="{BB962C8B-B14F-4D97-AF65-F5344CB8AC3E}">
        <p14:creationId xmlns:p14="http://schemas.microsoft.com/office/powerpoint/2010/main" val="4279076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Readxl</a:t>
            </a:r>
            <a:r>
              <a:rPr lang="en-US" dirty="0"/>
              <a:t> most applicable to most of you because LAVA output</a:t>
            </a:r>
          </a:p>
          <a:p>
            <a:pPr marL="171450" indent="-171450">
              <a:buFont typeface="Arial" panose="020B0604020202020204" pitchFamily="34" charset="0"/>
              <a:buChar char="•"/>
            </a:pPr>
            <a:r>
              <a:rPr lang="en-US" dirty="0" err="1"/>
              <a:t>Readr</a:t>
            </a:r>
            <a:r>
              <a:rPr lang="en-US" dirty="0"/>
              <a:t> has generalized approaches for reading in tabular data such as CSVs, TSFs, etc. and other files like .zip or compressed </a:t>
            </a:r>
            <a:r>
              <a:rPr lang="en-US" dirty="0" err="1"/>
              <a:t>tarballs</a:t>
            </a:r>
            <a:endParaRPr lang="en-US" dirty="0"/>
          </a:p>
          <a:p>
            <a:pPr marL="171450" indent="-171450">
              <a:buFont typeface="Arial" panose="020B0604020202020204" pitchFamily="34" charset="0"/>
              <a:buChar char="•"/>
            </a:pPr>
            <a:r>
              <a:rPr lang="en-US" dirty="0"/>
              <a:t>Tibbles are a concept that I’ll cover at next week’s presentation, but for all intents and purposes they are another form of data frame or data table and all of the read functions from </a:t>
            </a:r>
            <a:r>
              <a:rPr lang="en-US" dirty="0" err="1"/>
              <a:t>readxl</a:t>
            </a:r>
            <a:r>
              <a:rPr lang="en-US" dirty="0"/>
              <a:t> and </a:t>
            </a:r>
            <a:r>
              <a:rPr lang="en-US" dirty="0" err="1"/>
              <a:t>readr</a:t>
            </a:r>
            <a:r>
              <a:rPr lang="en-US" dirty="0"/>
              <a:t> will turn your data into a </a:t>
            </a:r>
            <a:r>
              <a:rPr lang="en-US" dirty="0" err="1"/>
              <a:t>tibble</a:t>
            </a:r>
            <a:r>
              <a:rPr lang="en-US" dirty="0"/>
              <a:t> (which is a good thing)</a:t>
            </a:r>
          </a:p>
          <a:p>
            <a:pPr marL="171450" indent="-171450">
              <a:buFont typeface="Arial" panose="020B0604020202020204" pitchFamily="34" charset="0"/>
              <a:buChar char="•"/>
            </a:pPr>
            <a:r>
              <a:rPr lang="en-US" dirty="0"/>
              <a:t>If you have odd file formats like those from SAS and STATA, look at the {haven} package</a:t>
            </a:r>
          </a:p>
        </p:txBody>
      </p:sp>
      <p:sp>
        <p:nvSpPr>
          <p:cNvPr id="4" name="Slide Number Placeholder 3"/>
          <p:cNvSpPr>
            <a:spLocks noGrp="1"/>
          </p:cNvSpPr>
          <p:nvPr>
            <p:ph type="sldNum" sz="quarter" idx="5"/>
          </p:nvPr>
        </p:nvSpPr>
        <p:spPr/>
        <p:txBody>
          <a:bodyPr/>
          <a:lstStyle/>
          <a:p>
            <a:fld id="{5DD32FFE-3F6E-DB4B-A4EC-7FE9FD27F9B6}" type="slidenum">
              <a:rPr lang="en-US" smtClean="0"/>
              <a:t>7</a:t>
            </a:fld>
            <a:endParaRPr lang="en-US"/>
          </a:p>
        </p:txBody>
      </p:sp>
    </p:spTree>
    <p:extLst>
      <p:ext uri="{BB962C8B-B14F-4D97-AF65-F5344CB8AC3E}">
        <p14:creationId xmlns:p14="http://schemas.microsoft.com/office/powerpoint/2010/main" val="149182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Arbitrarily separated packages that both serve some of the essential goals in any data cleaning process although I certainly use functions from {dplyr} far more commonly than {</a:t>
            </a:r>
            <a:r>
              <a:rPr lang="en-US" dirty="0" err="1"/>
              <a:t>tidyr</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think the logos capture some of the idea in how these packages are different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pliers to mold and reshape frames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Broom, dustpan to clean up observations</a:t>
            </a:r>
          </a:p>
          <a:p>
            <a:pPr marL="171450" indent="-171450">
              <a:buFont typeface="Arial" panose="020B0604020202020204" pitchFamily="34" charset="0"/>
              <a:buChar char="•"/>
            </a:pPr>
            <a:r>
              <a:rPr lang="en-US" dirty="0"/>
              <a:t>When I want to clean and manipulate my data, I start with large changes to the data frame like adding and deleting columns or changing column-wide values. Then I move to </a:t>
            </a:r>
            <a:r>
              <a:rPr lang="en-US" dirty="0" err="1"/>
              <a:t>tidyr</a:t>
            </a:r>
            <a:r>
              <a:rPr lang="en-US" dirty="0"/>
              <a:t> for deeper cleaning procedures</a:t>
            </a:r>
          </a:p>
          <a:p>
            <a:pPr marL="628650" lvl="1" indent="-171450">
              <a:buFont typeface="Arial" panose="020B0604020202020204" pitchFamily="34" charset="0"/>
              <a:buChar char="•"/>
            </a:pPr>
            <a:r>
              <a:rPr lang="en-US" dirty="0"/>
              <a:t>Not saying this is a precise workflow in any way at all—just a note based on my experiences with cleaning data</a:t>
            </a:r>
          </a:p>
          <a:p>
            <a:pPr marL="171450" indent="-171450">
              <a:buFont typeface="Arial" panose="020B0604020202020204" pitchFamily="34" charset="0"/>
              <a:buChar char="•"/>
            </a:pPr>
            <a:r>
              <a:rPr lang="en-US" dirty="0"/>
              <a:t>Ultimately, these packages really go hand-in-hand and the distinction between the 2 is arbitrary. If you need to clean, look to these packages.</a:t>
            </a:r>
          </a:p>
        </p:txBody>
      </p:sp>
      <p:sp>
        <p:nvSpPr>
          <p:cNvPr id="4" name="Slide Number Placeholder 3"/>
          <p:cNvSpPr>
            <a:spLocks noGrp="1"/>
          </p:cNvSpPr>
          <p:nvPr>
            <p:ph type="sldNum" sz="quarter" idx="5"/>
          </p:nvPr>
        </p:nvSpPr>
        <p:spPr/>
        <p:txBody>
          <a:bodyPr/>
          <a:lstStyle/>
          <a:p>
            <a:fld id="{5DD32FFE-3F6E-DB4B-A4EC-7FE9FD27F9B6}" type="slidenum">
              <a:rPr lang="en-US" smtClean="0"/>
              <a:t>8</a:t>
            </a:fld>
            <a:endParaRPr lang="en-US"/>
          </a:p>
        </p:txBody>
      </p:sp>
    </p:spTree>
    <p:extLst>
      <p:ext uri="{BB962C8B-B14F-4D97-AF65-F5344CB8AC3E}">
        <p14:creationId xmlns:p14="http://schemas.microsoft.com/office/powerpoint/2010/main" val="3728377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Stringr</a:t>
            </a:r>
            <a:r>
              <a:rPr lang="en-US" dirty="0"/>
              <a:t> built to easily interface with character vectors; extract, substitute, remove, and otherwise alter strings explicitly or with regular expressions</a:t>
            </a:r>
          </a:p>
          <a:p>
            <a:pPr marL="628650" lvl="1" indent="-171450">
              <a:buFont typeface="Arial" panose="020B0604020202020204" pitchFamily="34" charset="0"/>
              <a:buChar char="•"/>
            </a:pPr>
            <a:r>
              <a:rPr lang="en-US" dirty="0"/>
              <a:t>Functions recognizing Unicode values</a:t>
            </a:r>
          </a:p>
          <a:p>
            <a:pPr marL="171450" indent="-171450">
              <a:buFont typeface="Arial" panose="020B0604020202020204" pitchFamily="34" charset="0"/>
              <a:buChar char="•"/>
            </a:pPr>
            <a:r>
              <a:rPr lang="en-US" dirty="0" err="1"/>
              <a:t>Forcats</a:t>
            </a:r>
            <a:r>
              <a:rPr lang="en-US" dirty="0"/>
              <a:t> built to interact with factor vectors: largely useful for lumping numerical data into categorical data with readable code</a:t>
            </a:r>
          </a:p>
          <a:p>
            <a:pPr marL="171450" indent="-171450">
              <a:buFont typeface="Arial" panose="020B0604020202020204" pitchFamily="34" charset="0"/>
              <a:buChar char="•"/>
            </a:pPr>
            <a:r>
              <a:rPr lang="en-US" dirty="0" err="1"/>
              <a:t>Lubridate</a:t>
            </a:r>
            <a:r>
              <a:rPr lang="en-US" dirty="0"/>
              <a:t> built around the idea that dealing with dates and times should be easy, and does all of the work for you in converting dates to various different formats and calculating over time. Invaluable for any sort of time-series work </a:t>
            </a:r>
          </a:p>
          <a:p>
            <a:pPr marL="628650" lvl="1" indent="-171450">
              <a:buFont typeface="Arial" panose="020B0604020202020204" pitchFamily="34" charset="0"/>
              <a:buChar char="•"/>
            </a:pPr>
            <a:r>
              <a:rPr lang="en-US" dirty="0"/>
              <a:t>Find it easier to work with this than remembering </a:t>
            </a:r>
            <a:r>
              <a:rPr lang="en-US" dirty="0" err="1"/>
              <a:t>POSIXct</a:t>
            </a:r>
            <a:r>
              <a:rPr lang="en-US" dirty="0"/>
              <a:t> or </a:t>
            </a:r>
            <a:r>
              <a:rPr lang="en-US" dirty="0" err="1"/>
              <a:t>POSIXlt</a:t>
            </a:r>
            <a:endParaRPr lang="en-US" dirty="0"/>
          </a:p>
          <a:p>
            <a:pPr marL="628650" lvl="1" indent="-171450">
              <a:buFont typeface="Arial" panose="020B0604020202020204" pitchFamily="34" charset="0"/>
              <a:buChar char="•"/>
            </a:pPr>
            <a:r>
              <a:rPr lang="en-US" dirty="0"/>
              <a:t>Automatically deals with differences in month lengths, leap-years, and so on</a:t>
            </a:r>
          </a:p>
        </p:txBody>
      </p:sp>
      <p:sp>
        <p:nvSpPr>
          <p:cNvPr id="4" name="Slide Number Placeholder 3"/>
          <p:cNvSpPr>
            <a:spLocks noGrp="1"/>
          </p:cNvSpPr>
          <p:nvPr>
            <p:ph type="sldNum" sz="quarter" idx="5"/>
          </p:nvPr>
        </p:nvSpPr>
        <p:spPr/>
        <p:txBody>
          <a:bodyPr/>
          <a:lstStyle/>
          <a:p>
            <a:fld id="{5DD32FFE-3F6E-DB4B-A4EC-7FE9FD27F9B6}" type="slidenum">
              <a:rPr lang="en-US" smtClean="0"/>
              <a:t>9</a:t>
            </a:fld>
            <a:endParaRPr lang="en-US"/>
          </a:p>
        </p:txBody>
      </p:sp>
    </p:spTree>
    <p:extLst>
      <p:ext uri="{BB962C8B-B14F-4D97-AF65-F5344CB8AC3E}">
        <p14:creationId xmlns:p14="http://schemas.microsoft.com/office/powerpoint/2010/main" val="784496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DBAD9520-4DB9-9947-9A11-09D85679C7EA}" type="datetime1">
              <a:rPr lang="en-US" smtClean="0"/>
              <a:t>8/10/20</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2F7CC612-E934-654C-9B83-98CA46B4174F}" type="slidenum">
              <a:rPr lang="en-US" smtClean="0"/>
              <a:t>‹#›</a:t>
            </a:fld>
            <a:endParaRPr lang="en-US"/>
          </a:p>
        </p:txBody>
      </p:sp>
    </p:spTree>
    <p:extLst>
      <p:ext uri="{BB962C8B-B14F-4D97-AF65-F5344CB8AC3E}">
        <p14:creationId xmlns:p14="http://schemas.microsoft.com/office/powerpoint/2010/main" val="34042463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2DF399-D75B-9140-A2EF-D5A88FC8B4DB}" type="datetime1">
              <a:rPr lang="en-US" smtClean="0"/>
              <a:t>8/10/20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7CC612-E934-654C-9B83-98CA46B4174F}" type="slidenum">
              <a:rPr lang="en-US" smtClean="0"/>
              <a:t>‹#›</a:t>
            </a:fld>
            <a:endParaRPr lang="en-US"/>
          </a:p>
        </p:txBody>
      </p:sp>
    </p:spTree>
    <p:extLst>
      <p:ext uri="{BB962C8B-B14F-4D97-AF65-F5344CB8AC3E}">
        <p14:creationId xmlns:p14="http://schemas.microsoft.com/office/powerpoint/2010/main" val="2229424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2CEEC04B-4298-7442-B63C-F9B190360B07}" type="datetime1">
              <a:rPr lang="en-US" smtClean="0"/>
              <a:t>8/10/20</a:t>
            </a:fld>
            <a:endParaRPr lang="en-US"/>
          </a:p>
        </p:txBody>
      </p:sp>
      <p:sp>
        <p:nvSpPr>
          <p:cNvPr id="5" name="Footer Placeholder 4"/>
          <p:cNvSpPr>
            <a:spLocks noGrp="1"/>
          </p:cNvSpPr>
          <p:nvPr>
            <p:ph type="ftr" sz="quarter" idx="11"/>
          </p:nvPr>
        </p:nvSpPr>
        <p:spPr>
          <a:xfrm>
            <a:off x="804672" y="6227064"/>
            <a:ext cx="10588752" cy="320040"/>
          </a:xfrm>
        </p:spPr>
        <p:txBody>
          <a:body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2F7CC612-E934-654C-9B83-98CA46B4174F}" type="slidenum">
              <a:rPr lang="en-US" smtClean="0"/>
              <a:t>‹#›</a:t>
            </a:fld>
            <a:endParaRPr lang="en-US"/>
          </a:p>
        </p:txBody>
      </p:sp>
    </p:spTree>
    <p:extLst>
      <p:ext uri="{BB962C8B-B14F-4D97-AF65-F5344CB8AC3E}">
        <p14:creationId xmlns:p14="http://schemas.microsoft.com/office/powerpoint/2010/main" val="8065419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A2DD63CA-2F8A-284B-BCD3-FAF2C1AF2FB9}" type="datetime1">
              <a:rPr lang="en-US" smtClean="0"/>
              <a:t>8/10/20</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2934184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AB8BA8C-484B-4248-9E75-4ABE8F95A71F}" type="datetime1">
              <a:rPr lang="en-US" smtClean="0"/>
              <a:t>8/10/20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3727294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DAF42DA2-7029-DB43-B4B1-80CF967DC7E5}" type="datetime1">
              <a:rPr lang="en-US" smtClean="0"/>
              <a:t>8/10/20</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30000850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9010A5F9-2780-B24B-A472-1781ECEF2F43}" type="datetime1">
              <a:rPr lang="en-US" smtClean="0"/>
              <a:t>8/10/20</a:t>
            </a:fld>
            <a:endParaRPr lang="en-US"/>
          </a:p>
        </p:txBody>
      </p:sp>
      <p:sp>
        <p:nvSpPr>
          <p:cNvPr id="6" name="Footer Placeholder 5"/>
          <p:cNvSpPr>
            <a:spLocks noGrp="1"/>
          </p:cNvSpPr>
          <p:nvPr>
            <p:ph type="ftr" sz="quarter" idx="11"/>
          </p:nvPr>
        </p:nvSpPr>
        <p:spPr>
          <a:xfrm>
            <a:off x="804672" y="6227064"/>
            <a:ext cx="10588752" cy="320040"/>
          </a:xfrm>
        </p:spPr>
        <p:txBody>
          <a:bodyPr/>
          <a:lstStyle/>
          <a:p>
            <a:endParaRPr lang="en-US"/>
          </a:p>
        </p:txBody>
      </p:sp>
      <p:sp>
        <p:nvSpPr>
          <p:cNvPr id="7" name="Slide Number Placeholder 6"/>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18346241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332F10A0-98D2-6E47-BA9D-1CD7FCD0338A}" type="datetime1">
              <a:rPr lang="en-US" smtClean="0"/>
              <a:t>8/10/20</a:t>
            </a:fld>
            <a:endParaRPr lang="en-US"/>
          </a:p>
        </p:txBody>
      </p:sp>
      <p:sp>
        <p:nvSpPr>
          <p:cNvPr id="8" name="Footer Placeholder 7"/>
          <p:cNvSpPr>
            <a:spLocks noGrp="1"/>
          </p:cNvSpPr>
          <p:nvPr>
            <p:ph type="ftr" sz="quarter" idx="11"/>
          </p:nvPr>
        </p:nvSpPr>
        <p:spPr>
          <a:xfrm>
            <a:off x="804672" y="6227064"/>
            <a:ext cx="10588752" cy="320040"/>
          </a:xfrm>
        </p:spPr>
        <p:txBody>
          <a:bodyPr/>
          <a:lstStyle/>
          <a:p>
            <a:endParaRPr lang="en-US"/>
          </a:p>
        </p:txBody>
      </p:sp>
      <p:sp>
        <p:nvSpPr>
          <p:cNvPr id="9" name="Slide Number Placeholder 8"/>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217718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5E61CC-C4E8-D444-A9E9-D00BE382E70F}" type="datetime1">
              <a:rPr lang="en-US" smtClean="0"/>
              <a:t>8/10/20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8753586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F1234EDD-E376-AB4B-A566-EA30CD4C5553}" type="datetime1">
              <a:rPr lang="en-US" smtClean="0"/>
              <a:t>8/10/20</a:t>
            </a:fld>
            <a:endParaRPr lang="en-US"/>
          </a:p>
        </p:txBody>
      </p:sp>
      <p:sp>
        <p:nvSpPr>
          <p:cNvPr id="3" name="Footer Placeholder 2"/>
          <p:cNvSpPr>
            <a:spLocks noGrp="1"/>
          </p:cNvSpPr>
          <p:nvPr>
            <p:ph type="ftr" sz="quarter" idx="11"/>
          </p:nvPr>
        </p:nvSpPr>
        <p:spPr>
          <a:xfrm>
            <a:off x="804672" y="6227064"/>
            <a:ext cx="10588752" cy="320040"/>
          </a:xfrm>
        </p:spPr>
        <p:txBody>
          <a:bodyPr/>
          <a:lstStyle/>
          <a:p>
            <a:endParaRPr lang="en-US"/>
          </a:p>
        </p:txBody>
      </p:sp>
      <p:sp>
        <p:nvSpPr>
          <p:cNvPr id="4" name="Slide Number Placeholder 3"/>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41762977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E8058C-601F-9143-B117-AC6DFAB7E1CE}" type="datetime1">
              <a:rPr lang="en-US" smtClean="0"/>
              <a:t>8/10/20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3720460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8C37BB3-45F1-CF40-914D-B3FC73D95AB6}" type="datetime1">
              <a:rPr lang="en-US" smtClean="0"/>
              <a:t>8/10/20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7CC612-E934-654C-9B83-98CA46B4174F}" type="slidenum">
              <a:rPr lang="en-US" smtClean="0"/>
              <a:t>‹#›</a:t>
            </a:fld>
            <a:endParaRPr lang="en-US"/>
          </a:p>
        </p:txBody>
      </p:sp>
    </p:spTree>
    <p:extLst>
      <p:ext uri="{BB962C8B-B14F-4D97-AF65-F5344CB8AC3E}">
        <p14:creationId xmlns:p14="http://schemas.microsoft.com/office/powerpoint/2010/main" val="4974884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A068ABB1-45D5-7B42-AB20-FB47490C9E31}" type="datetime1">
              <a:rPr lang="en-US" smtClean="0"/>
              <a:t>8/10/20</a:t>
            </a:fld>
            <a:endParaRPr lang="en-US"/>
          </a:p>
        </p:txBody>
      </p:sp>
      <p:sp>
        <p:nvSpPr>
          <p:cNvPr id="6" name="Footer Placeholder 5"/>
          <p:cNvSpPr>
            <a:spLocks noGrp="1"/>
          </p:cNvSpPr>
          <p:nvPr>
            <p:ph type="ftr" sz="quarter" idx="11"/>
          </p:nvPr>
        </p:nvSpPr>
        <p:spPr>
          <a:xfrm>
            <a:off x="804672" y="6227064"/>
            <a:ext cx="5942203" cy="320040"/>
          </a:xfrm>
        </p:spPr>
        <p:txBody>
          <a:bodyPr/>
          <a:lstStyle/>
          <a:p>
            <a:endParaRPr lang="en-US"/>
          </a:p>
        </p:txBody>
      </p:sp>
      <p:sp>
        <p:nvSpPr>
          <p:cNvPr id="7" name="Slide Number Placeholder 6"/>
          <p:cNvSpPr>
            <a:spLocks noGrp="1"/>
          </p:cNvSpPr>
          <p:nvPr>
            <p:ph type="sldNum" sz="quarter" idx="12"/>
          </p:nvPr>
        </p:nvSpPr>
        <p:spPr>
          <a:xfrm>
            <a:off x="5828377"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19088349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A58884-4A49-0C4F-8AA9-03804DB5D63A}" type="datetime1">
              <a:rPr lang="en-US" smtClean="0"/>
              <a:t>8/10/20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7461859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14F42D2F-009F-0A41-A06B-E99379856AA1}" type="datetime1">
              <a:rPr lang="en-US" smtClean="0"/>
              <a:t>8/10/20</a:t>
            </a:fld>
            <a:endParaRPr lang="en-US"/>
          </a:p>
        </p:txBody>
      </p:sp>
      <p:sp>
        <p:nvSpPr>
          <p:cNvPr id="5" name="Footer Placeholder 4"/>
          <p:cNvSpPr>
            <a:spLocks noGrp="1"/>
          </p:cNvSpPr>
          <p:nvPr>
            <p:ph type="ftr" sz="quarter" idx="11"/>
          </p:nvPr>
        </p:nvSpPr>
        <p:spPr>
          <a:xfrm>
            <a:off x="804672" y="6227064"/>
            <a:ext cx="10588752" cy="320040"/>
          </a:xfrm>
        </p:spPr>
        <p:txBody>
          <a:body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4593348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73D4B14C-0134-A749-8662-782B0BE1BD69}" type="datetime1">
              <a:rPr lang="en-US" smtClean="0"/>
              <a:t>8/10/20</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4816521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DCA24D-BED2-AA44-8D6F-198C392BC2F6}" type="datetime1">
              <a:rPr lang="en-US" smtClean="0"/>
              <a:t>8/10/20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32736134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3A751BF5-7B2B-1340-91A6-C4F66CDDC75D}" type="datetime1">
              <a:rPr lang="en-US" smtClean="0"/>
              <a:t>8/10/20</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14505238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3C1A703D-9B7A-DF49-9CBD-F2298E104A70}" type="datetime1">
              <a:rPr lang="en-US" smtClean="0"/>
              <a:t>8/10/20</a:t>
            </a:fld>
            <a:endParaRPr lang="en-US"/>
          </a:p>
        </p:txBody>
      </p:sp>
      <p:sp>
        <p:nvSpPr>
          <p:cNvPr id="6" name="Footer Placeholder 5"/>
          <p:cNvSpPr>
            <a:spLocks noGrp="1"/>
          </p:cNvSpPr>
          <p:nvPr>
            <p:ph type="ftr" sz="quarter" idx="11"/>
          </p:nvPr>
        </p:nvSpPr>
        <p:spPr>
          <a:xfrm>
            <a:off x="804672" y="6227064"/>
            <a:ext cx="10588752" cy="320040"/>
          </a:xfrm>
        </p:spPr>
        <p:txBody>
          <a:bodyPr/>
          <a:lstStyle/>
          <a:p>
            <a:endParaRPr lang="en-US"/>
          </a:p>
        </p:txBody>
      </p:sp>
      <p:sp>
        <p:nvSpPr>
          <p:cNvPr id="7" name="Slide Number Placeholder 6"/>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14687307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616DEC78-4BA4-DF4F-B310-ABE20E000932}" type="datetime1">
              <a:rPr lang="en-US" smtClean="0"/>
              <a:t>8/10/20</a:t>
            </a:fld>
            <a:endParaRPr lang="en-US"/>
          </a:p>
        </p:txBody>
      </p:sp>
      <p:sp>
        <p:nvSpPr>
          <p:cNvPr id="8" name="Footer Placeholder 7"/>
          <p:cNvSpPr>
            <a:spLocks noGrp="1"/>
          </p:cNvSpPr>
          <p:nvPr>
            <p:ph type="ftr" sz="quarter" idx="11"/>
          </p:nvPr>
        </p:nvSpPr>
        <p:spPr>
          <a:xfrm>
            <a:off x="804672" y="6227064"/>
            <a:ext cx="10588752" cy="320040"/>
          </a:xfrm>
        </p:spPr>
        <p:txBody>
          <a:bodyPr/>
          <a:lstStyle/>
          <a:p>
            <a:endParaRPr lang="en-US"/>
          </a:p>
        </p:txBody>
      </p:sp>
      <p:sp>
        <p:nvSpPr>
          <p:cNvPr id="9" name="Slide Number Placeholder 8"/>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6673327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C644A91-8A84-514E-A4BB-D1AC3CEC43E1}" type="datetime1">
              <a:rPr lang="en-US" smtClean="0"/>
              <a:t>8/10/20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12309522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71B4601C-F11F-EF4F-A6DB-0AE009F1B150}" type="datetime1">
              <a:rPr lang="en-US" smtClean="0"/>
              <a:t>8/10/20</a:t>
            </a:fld>
            <a:endParaRPr lang="en-US"/>
          </a:p>
        </p:txBody>
      </p:sp>
      <p:sp>
        <p:nvSpPr>
          <p:cNvPr id="3" name="Footer Placeholder 2"/>
          <p:cNvSpPr>
            <a:spLocks noGrp="1"/>
          </p:cNvSpPr>
          <p:nvPr>
            <p:ph type="ftr" sz="quarter" idx="11"/>
          </p:nvPr>
        </p:nvSpPr>
        <p:spPr>
          <a:xfrm>
            <a:off x="804672" y="6227064"/>
            <a:ext cx="10588752" cy="320040"/>
          </a:xfrm>
        </p:spPr>
        <p:txBody>
          <a:bodyPr/>
          <a:lstStyle/>
          <a:p>
            <a:endParaRPr lang="en-US"/>
          </a:p>
        </p:txBody>
      </p:sp>
      <p:sp>
        <p:nvSpPr>
          <p:cNvPr id="4" name="Slide Number Placeholder 3"/>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1634081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2AADF32E-1C7D-534C-84C1-85920C3CAEC3}" type="datetime1">
              <a:rPr lang="en-US" smtClean="0"/>
              <a:t>8/10/20</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2F7CC612-E934-654C-9B83-98CA46B4174F}" type="slidenum">
              <a:rPr lang="en-US" smtClean="0"/>
              <a:t>‹#›</a:t>
            </a:fld>
            <a:endParaRPr lang="en-US"/>
          </a:p>
        </p:txBody>
      </p:sp>
    </p:spTree>
    <p:extLst>
      <p:ext uri="{BB962C8B-B14F-4D97-AF65-F5344CB8AC3E}">
        <p14:creationId xmlns:p14="http://schemas.microsoft.com/office/powerpoint/2010/main" val="20416743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A637E2E-4174-E04F-B3AB-D5B26BA2F161}" type="datetime1">
              <a:rPr lang="en-US" smtClean="0"/>
              <a:t>8/10/20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14089486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D4662A09-6895-5A44-9109-AC09395A0FC0}" type="datetime1">
              <a:rPr lang="en-US" smtClean="0"/>
              <a:t>8/10/20</a:t>
            </a:fld>
            <a:endParaRPr lang="en-US"/>
          </a:p>
        </p:txBody>
      </p:sp>
      <p:sp>
        <p:nvSpPr>
          <p:cNvPr id="6" name="Footer Placeholder 5"/>
          <p:cNvSpPr>
            <a:spLocks noGrp="1"/>
          </p:cNvSpPr>
          <p:nvPr>
            <p:ph type="ftr" sz="quarter" idx="11"/>
          </p:nvPr>
        </p:nvSpPr>
        <p:spPr>
          <a:xfrm>
            <a:off x="804672" y="6227064"/>
            <a:ext cx="5942203" cy="320040"/>
          </a:xfrm>
        </p:spPr>
        <p:txBody>
          <a:bodyPr/>
          <a:lstStyle/>
          <a:p>
            <a:endParaRPr lang="en-US"/>
          </a:p>
        </p:txBody>
      </p:sp>
      <p:sp>
        <p:nvSpPr>
          <p:cNvPr id="7" name="Slide Number Placeholder 6"/>
          <p:cNvSpPr>
            <a:spLocks noGrp="1"/>
          </p:cNvSpPr>
          <p:nvPr>
            <p:ph type="sldNum" sz="quarter" idx="12"/>
          </p:nvPr>
        </p:nvSpPr>
        <p:spPr>
          <a:xfrm>
            <a:off x="5828377"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12303431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11A504-44DD-4343-AA8D-7EE78BEDD381}" type="datetime1">
              <a:rPr lang="en-US" smtClean="0"/>
              <a:t>8/10/20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28616336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81300770-2B53-514F-9BD5-3D01F628275D}" type="datetime1">
              <a:rPr lang="en-US" smtClean="0"/>
              <a:t>8/10/20</a:t>
            </a:fld>
            <a:endParaRPr lang="en-US"/>
          </a:p>
        </p:txBody>
      </p:sp>
      <p:sp>
        <p:nvSpPr>
          <p:cNvPr id="5" name="Footer Placeholder 4"/>
          <p:cNvSpPr>
            <a:spLocks noGrp="1"/>
          </p:cNvSpPr>
          <p:nvPr>
            <p:ph type="ftr" sz="quarter" idx="11"/>
          </p:nvPr>
        </p:nvSpPr>
        <p:spPr>
          <a:xfrm>
            <a:off x="804672" y="6227064"/>
            <a:ext cx="10588752" cy="320040"/>
          </a:xfrm>
        </p:spPr>
        <p:txBody>
          <a:body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310665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CCFE8FF1-EE08-F244-B157-7DD2AC156262}" type="datetime1">
              <a:rPr lang="en-US" smtClean="0"/>
              <a:t>8/10/20</a:t>
            </a:fld>
            <a:endParaRPr lang="en-US"/>
          </a:p>
        </p:txBody>
      </p:sp>
      <p:sp>
        <p:nvSpPr>
          <p:cNvPr id="6" name="Footer Placeholder 5"/>
          <p:cNvSpPr>
            <a:spLocks noGrp="1"/>
          </p:cNvSpPr>
          <p:nvPr>
            <p:ph type="ftr" sz="quarter" idx="11"/>
          </p:nvPr>
        </p:nvSpPr>
        <p:spPr>
          <a:xfrm>
            <a:off x="804672" y="6227064"/>
            <a:ext cx="10588752" cy="320040"/>
          </a:xfrm>
        </p:spPr>
        <p:txBody>
          <a:bodyPr/>
          <a:lstStyle/>
          <a:p>
            <a:endParaRPr lang="en-US"/>
          </a:p>
        </p:txBody>
      </p:sp>
      <p:sp>
        <p:nvSpPr>
          <p:cNvPr id="7" name="Slide Number Placeholder 6"/>
          <p:cNvSpPr>
            <a:spLocks noGrp="1"/>
          </p:cNvSpPr>
          <p:nvPr>
            <p:ph type="sldNum" sz="quarter" idx="12"/>
          </p:nvPr>
        </p:nvSpPr>
        <p:spPr>
          <a:xfrm>
            <a:off x="10469880" y="320040"/>
            <a:ext cx="914400" cy="320040"/>
          </a:xfrm>
        </p:spPr>
        <p:txBody>
          <a:bodyPr/>
          <a:lstStyle/>
          <a:p>
            <a:fld id="{2F7CC612-E934-654C-9B83-98CA46B4174F}" type="slidenum">
              <a:rPr lang="en-US" smtClean="0"/>
              <a:t>‹#›</a:t>
            </a:fld>
            <a:endParaRPr lang="en-US"/>
          </a:p>
        </p:txBody>
      </p:sp>
    </p:spTree>
    <p:extLst>
      <p:ext uri="{BB962C8B-B14F-4D97-AF65-F5344CB8AC3E}">
        <p14:creationId xmlns:p14="http://schemas.microsoft.com/office/powerpoint/2010/main" val="1053923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681C152E-7977-8E40-B87A-70FB0CC5EB5E}" type="datetime1">
              <a:rPr lang="en-US" smtClean="0"/>
              <a:t>8/10/20</a:t>
            </a:fld>
            <a:endParaRPr lang="en-US"/>
          </a:p>
        </p:txBody>
      </p:sp>
      <p:sp>
        <p:nvSpPr>
          <p:cNvPr id="8" name="Footer Placeholder 7"/>
          <p:cNvSpPr>
            <a:spLocks noGrp="1"/>
          </p:cNvSpPr>
          <p:nvPr>
            <p:ph type="ftr" sz="quarter" idx="11"/>
          </p:nvPr>
        </p:nvSpPr>
        <p:spPr>
          <a:xfrm>
            <a:off x="804672" y="6227064"/>
            <a:ext cx="10588752" cy="320040"/>
          </a:xfrm>
        </p:spPr>
        <p:txBody>
          <a:bodyPr/>
          <a:lstStyle/>
          <a:p>
            <a:endParaRPr lang="en-US"/>
          </a:p>
        </p:txBody>
      </p:sp>
      <p:sp>
        <p:nvSpPr>
          <p:cNvPr id="9" name="Slide Number Placeholder 8"/>
          <p:cNvSpPr>
            <a:spLocks noGrp="1"/>
          </p:cNvSpPr>
          <p:nvPr>
            <p:ph type="sldNum" sz="quarter" idx="12"/>
          </p:nvPr>
        </p:nvSpPr>
        <p:spPr>
          <a:xfrm>
            <a:off x="10469880" y="320040"/>
            <a:ext cx="914400" cy="320040"/>
          </a:xfrm>
        </p:spPr>
        <p:txBody>
          <a:bodyPr/>
          <a:lstStyle/>
          <a:p>
            <a:fld id="{2F7CC612-E934-654C-9B83-98CA46B4174F}" type="slidenum">
              <a:rPr lang="en-US" smtClean="0"/>
              <a:t>‹#›</a:t>
            </a:fld>
            <a:endParaRPr lang="en-US"/>
          </a:p>
        </p:txBody>
      </p:sp>
    </p:spTree>
    <p:extLst>
      <p:ext uri="{BB962C8B-B14F-4D97-AF65-F5344CB8AC3E}">
        <p14:creationId xmlns:p14="http://schemas.microsoft.com/office/powerpoint/2010/main" val="3235372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6A28DB9-1368-C14F-AE47-BC8F28EDDACD}" type="datetime1">
              <a:rPr lang="en-US" smtClean="0"/>
              <a:t>8/10/20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F7CC612-E934-654C-9B83-98CA46B4174F}" type="slidenum">
              <a:rPr lang="en-US" smtClean="0"/>
              <a:t>‹#›</a:t>
            </a:fld>
            <a:endParaRPr lang="en-US"/>
          </a:p>
        </p:txBody>
      </p:sp>
    </p:spTree>
    <p:extLst>
      <p:ext uri="{BB962C8B-B14F-4D97-AF65-F5344CB8AC3E}">
        <p14:creationId xmlns:p14="http://schemas.microsoft.com/office/powerpoint/2010/main" val="49170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A33649F6-1EA9-0E48-ACD2-BA724E772077}" type="datetime1">
              <a:rPr lang="en-US" smtClean="0"/>
              <a:t>8/10/20</a:t>
            </a:fld>
            <a:endParaRPr lang="en-US"/>
          </a:p>
        </p:txBody>
      </p:sp>
      <p:sp>
        <p:nvSpPr>
          <p:cNvPr id="3" name="Footer Placeholder 2"/>
          <p:cNvSpPr>
            <a:spLocks noGrp="1"/>
          </p:cNvSpPr>
          <p:nvPr>
            <p:ph type="ftr" sz="quarter" idx="11"/>
          </p:nvPr>
        </p:nvSpPr>
        <p:spPr>
          <a:xfrm>
            <a:off x="804672" y="6227064"/>
            <a:ext cx="10588752" cy="320040"/>
          </a:xfrm>
        </p:spPr>
        <p:txBody>
          <a:bodyPr/>
          <a:lstStyle/>
          <a:p>
            <a:endParaRPr lang="en-US"/>
          </a:p>
        </p:txBody>
      </p:sp>
      <p:sp>
        <p:nvSpPr>
          <p:cNvPr id="4" name="Slide Number Placeholder 3"/>
          <p:cNvSpPr>
            <a:spLocks noGrp="1"/>
          </p:cNvSpPr>
          <p:nvPr>
            <p:ph type="sldNum" sz="quarter" idx="12"/>
          </p:nvPr>
        </p:nvSpPr>
        <p:spPr>
          <a:xfrm>
            <a:off x="10469880" y="320040"/>
            <a:ext cx="914400" cy="320040"/>
          </a:xfrm>
        </p:spPr>
        <p:txBody>
          <a:bodyPr/>
          <a:lstStyle/>
          <a:p>
            <a:fld id="{2F7CC612-E934-654C-9B83-98CA46B4174F}" type="slidenum">
              <a:rPr lang="en-US" smtClean="0"/>
              <a:t>‹#›</a:t>
            </a:fld>
            <a:endParaRPr lang="en-US"/>
          </a:p>
        </p:txBody>
      </p:sp>
    </p:spTree>
    <p:extLst>
      <p:ext uri="{BB962C8B-B14F-4D97-AF65-F5344CB8AC3E}">
        <p14:creationId xmlns:p14="http://schemas.microsoft.com/office/powerpoint/2010/main" val="3000562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C31FFC-D69F-B549-B189-CDA2AB6D5F59}" type="datetime1">
              <a:rPr lang="en-US" smtClean="0"/>
              <a:t>8/10/20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7CC612-E934-654C-9B83-98CA46B4174F}" type="slidenum">
              <a:rPr lang="en-US" smtClean="0"/>
              <a:t>‹#›</a:t>
            </a:fld>
            <a:endParaRPr lang="en-US"/>
          </a:p>
        </p:txBody>
      </p:sp>
    </p:spTree>
    <p:extLst>
      <p:ext uri="{BB962C8B-B14F-4D97-AF65-F5344CB8AC3E}">
        <p14:creationId xmlns:p14="http://schemas.microsoft.com/office/powerpoint/2010/main" val="2043331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809B7353-4E64-4947-B604-EACC7037856E}" type="datetime1">
              <a:rPr lang="en-US" smtClean="0"/>
              <a:t>8/10/20</a:t>
            </a:fld>
            <a:endParaRPr lang="en-US"/>
          </a:p>
        </p:txBody>
      </p:sp>
      <p:sp>
        <p:nvSpPr>
          <p:cNvPr id="6" name="Footer Placeholder 5"/>
          <p:cNvSpPr>
            <a:spLocks noGrp="1"/>
          </p:cNvSpPr>
          <p:nvPr>
            <p:ph type="ftr" sz="quarter" idx="11"/>
          </p:nvPr>
        </p:nvSpPr>
        <p:spPr>
          <a:xfrm>
            <a:off x="804672" y="6227064"/>
            <a:ext cx="5942203" cy="320040"/>
          </a:xfrm>
        </p:spPr>
        <p:txBody>
          <a:bodyPr/>
          <a:lstStyle/>
          <a:p>
            <a:endParaRPr lang="en-US"/>
          </a:p>
        </p:txBody>
      </p:sp>
      <p:sp>
        <p:nvSpPr>
          <p:cNvPr id="7" name="Slide Number Placeholder 6"/>
          <p:cNvSpPr>
            <a:spLocks noGrp="1"/>
          </p:cNvSpPr>
          <p:nvPr>
            <p:ph type="sldNum" sz="quarter" idx="12"/>
          </p:nvPr>
        </p:nvSpPr>
        <p:spPr>
          <a:xfrm>
            <a:off x="5828377" y="320040"/>
            <a:ext cx="914400" cy="320040"/>
          </a:xfrm>
        </p:spPr>
        <p:txBody>
          <a:bodyPr/>
          <a:lstStyle/>
          <a:p>
            <a:fld id="{2F7CC612-E934-654C-9B83-98CA46B4174F}" type="slidenum">
              <a:rPr lang="en-US" smtClean="0"/>
              <a:t>‹#›</a:t>
            </a:fld>
            <a:endParaRPr lang="en-US"/>
          </a:p>
        </p:txBody>
      </p:sp>
    </p:spTree>
    <p:extLst>
      <p:ext uri="{BB962C8B-B14F-4D97-AF65-F5344CB8AC3E}">
        <p14:creationId xmlns:p14="http://schemas.microsoft.com/office/powerpoint/2010/main" val="997813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7B2AB531-38EA-8841-9567-023E6ECBD02F}" type="datetime1">
              <a:rPr lang="en-US" smtClean="0"/>
              <a:t>8/10/20</a:t>
            </a:fld>
            <a:endParaRPr lang="en-US"/>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200">
                <a:solidFill>
                  <a:schemeClr val="tx1">
                    <a:lumMod val="75000"/>
                    <a:lumOff val="25000"/>
                  </a:schemeClr>
                </a:solidFill>
              </a:defRPr>
            </a:lvl1pPr>
          </a:lstStyle>
          <a:p>
            <a:fld id="{2F7CC612-E934-654C-9B83-98CA46B4174F}" type="slidenum">
              <a:rPr lang="en-US" smtClean="0"/>
              <a:pPr/>
              <a:t>‹#›</a:t>
            </a:fld>
            <a:endParaRPr lang="en-US" dirty="0"/>
          </a:p>
        </p:txBody>
      </p:sp>
    </p:spTree>
    <p:extLst>
      <p:ext uri="{BB962C8B-B14F-4D97-AF65-F5344CB8AC3E}">
        <p14:creationId xmlns:p14="http://schemas.microsoft.com/office/powerpoint/2010/main" val="4049985245"/>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Lst>
  <p:hf hdr="0" ftr="0" dt="0"/>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632223F1-032E-FB46-B480-CE2858DC07C3}" type="datetime1">
              <a:rPr lang="en-US" smtClean="0"/>
              <a:t>8/10/20</a:t>
            </a:fld>
            <a:endParaRPr lang="en-US"/>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200">
                <a:solidFill>
                  <a:schemeClr val="tx1">
                    <a:lumMod val="75000"/>
                    <a:lumOff val="25000"/>
                  </a:schemeClr>
                </a:solidFill>
              </a:defRPr>
            </a:lvl1pPr>
          </a:lstStyle>
          <a:p>
            <a:fld id="{E6E5AD94-8CD5-9A4B-B9F7-1A29B6665B22}" type="slidenum">
              <a:rPr lang="en-US" smtClean="0"/>
              <a:pPr/>
              <a:t>‹#›</a:t>
            </a:fld>
            <a:endParaRPr lang="en-US" dirty="0"/>
          </a:p>
        </p:txBody>
      </p:sp>
    </p:spTree>
    <p:extLst>
      <p:ext uri="{BB962C8B-B14F-4D97-AF65-F5344CB8AC3E}">
        <p14:creationId xmlns:p14="http://schemas.microsoft.com/office/powerpoint/2010/main" val="2348432748"/>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Lst>
  <p:hf hdr="0" ftr="0" dt="0"/>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55C55206-00B9-4548-90CF-12ECE59EA8FC}" type="datetime1">
              <a:rPr lang="en-US" smtClean="0"/>
              <a:t>8/10/20</a:t>
            </a:fld>
            <a:endParaRPr lang="en-US"/>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E6E5AD94-8CD5-9A4B-B9F7-1A29B6665B22}" type="slidenum">
              <a:rPr lang="en-US" smtClean="0"/>
              <a:t>‹#›</a:t>
            </a:fld>
            <a:endParaRPr lang="en-US"/>
          </a:p>
        </p:txBody>
      </p:sp>
    </p:spTree>
    <p:extLst>
      <p:ext uri="{BB962C8B-B14F-4D97-AF65-F5344CB8AC3E}">
        <p14:creationId xmlns:p14="http://schemas.microsoft.com/office/powerpoint/2010/main" val="3105274672"/>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hdr="0" ftr="0" dt="0"/>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hyperlink" Target="https://tidyselect.r-lib.org/reference/select_helpers.html"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8.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hyperlink" Target="https://homerhanumat.github.io/r-notes/index.html" TargetMode="External"/><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BD795-2FE3-3A44-AA68-9DA5E8AA5D70}"/>
              </a:ext>
            </a:extLst>
          </p:cNvPr>
          <p:cNvSpPr>
            <a:spLocks noGrp="1"/>
          </p:cNvSpPr>
          <p:nvPr>
            <p:ph type="ctrTitle"/>
          </p:nvPr>
        </p:nvSpPr>
        <p:spPr/>
        <p:txBody>
          <a:bodyPr>
            <a:normAutofit/>
          </a:bodyPr>
          <a:lstStyle/>
          <a:p>
            <a:r>
              <a:rPr lang="en-US" dirty="0"/>
              <a:t>Intro to the {tidyverse}: Essential R Packages</a:t>
            </a:r>
          </a:p>
        </p:txBody>
      </p:sp>
      <p:sp>
        <p:nvSpPr>
          <p:cNvPr id="3" name="Subtitle 2">
            <a:extLst>
              <a:ext uri="{FF2B5EF4-FFF2-40B4-BE49-F238E27FC236}">
                <a16:creationId xmlns:a16="http://schemas.microsoft.com/office/drawing/2014/main" id="{4DF3771D-A099-A140-B78D-8EC968DB1112}"/>
              </a:ext>
            </a:extLst>
          </p:cNvPr>
          <p:cNvSpPr>
            <a:spLocks noGrp="1"/>
          </p:cNvSpPr>
          <p:nvPr>
            <p:ph type="subTitle" idx="1"/>
          </p:nvPr>
        </p:nvSpPr>
        <p:spPr/>
        <p:txBody>
          <a:bodyPr>
            <a:normAutofit/>
          </a:bodyPr>
          <a:lstStyle/>
          <a:p>
            <a:r>
              <a:rPr lang="en-US" dirty="0"/>
              <a:t>Pat Callahan</a:t>
            </a:r>
          </a:p>
          <a:p>
            <a:r>
              <a:rPr lang="en-US" dirty="0"/>
              <a:t>UCSF Memory and Aging Center</a:t>
            </a:r>
          </a:p>
          <a:p>
            <a:r>
              <a:rPr lang="en-US" dirty="0"/>
              <a:t>8/11/2020</a:t>
            </a:r>
          </a:p>
        </p:txBody>
      </p:sp>
      <p:sp>
        <p:nvSpPr>
          <p:cNvPr id="4" name="Slide Number Placeholder 3">
            <a:extLst>
              <a:ext uri="{FF2B5EF4-FFF2-40B4-BE49-F238E27FC236}">
                <a16:creationId xmlns:a16="http://schemas.microsoft.com/office/drawing/2014/main" id="{DEE24E4A-BB0F-BC46-8961-5AD2629F97C7}"/>
              </a:ext>
            </a:extLst>
          </p:cNvPr>
          <p:cNvSpPr>
            <a:spLocks noGrp="1"/>
          </p:cNvSpPr>
          <p:nvPr>
            <p:ph type="sldNum" sz="quarter" idx="12"/>
          </p:nvPr>
        </p:nvSpPr>
        <p:spPr/>
        <p:txBody>
          <a:bodyPr/>
          <a:lstStyle/>
          <a:p>
            <a:fld id="{2F7CC612-E934-654C-9B83-98CA46B4174F}" type="slidenum">
              <a:rPr lang="en-US" smtClean="0"/>
              <a:t>1</a:t>
            </a:fld>
            <a:endParaRPr lang="en-US"/>
          </a:p>
        </p:txBody>
      </p:sp>
    </p:spTree>
    <p:extLst>
      <p:ext uri="{BB962C8B-B14F-4D97-AF65-F5344CB8AC3E}">
        <p14:creationId xmlns:p14="http://schemas.microsoft.com/office/powerpoint/2010/main" val="8961064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CF426-6BC2-9C47-8160-5DC7304461A5}"/>
              </a:ext>
            </a:extLst>
          </p:cNvPr>
          <p:cNvSpPr>
            <a:spLocks noGrp="1"/>
          </p:cNvSpPr>
          <p:nvPr>
            <p:ph type="title"/>
          </p:nvPr>
        </p:nvSpPr>
        <p:spPr/>
        <p:txBody>
          <a:bodyPr/>
          <a:lstStyle/>
          <a:p>
            <a:r>
              <a:rPr lang="en-US" dirty="0"/>
              <a:t>Other Powerful Packages</a:t>
            </a:r>
          </a:p>
        </p:txBody>
      </p:sp>
      <p:sp>
        <p:nvSpPr>
          <p:cNvPr id="3" name="Content Placeholder 2">
            <a:extLst>
              <a:ext uri="{FF2B5EF4-FFF2-40B4-BE49-F238E27FC236}">
                <a16:creationId xmlns:a16="http://schemas.microsoft.com/office/drawing/2014/main" id="{C416BD2E-E737-5046-9702-F282A61DEE61}"/>
              </a:ext>
            </a:extLst>
          </p:cNvPr>
          <p:cNvSpPr>
            <a:spLocks noGrp="1"/>
          </p:cNvSpPr>
          <p:nvPr>
            <p:ph idx="1"/>
          </p:nvPr>
        </p:nvSpPr>
        <p:spPr>
          <a:xfrm>
            <a:off x="5118446" y="803186"/>
            <a:ext cx="6768753" cy="5248622"/>
          </a:xfrm>
        </p:spPr>
        <p:txBody>
          <a:bodyPr>
            <a:normAutofit fontScale="92500" lnSpcReduction="10000"/>
          </a:bodyPr>
          <a:lstStyle/>
          <a:p>
            <a:pPr>
              <a:buSzPct val="400000"/>
              <a:buBlip>
                <a:blip r:embed="rId3"/>
              </a:buBlip>
            </a:pPr>
            <a:endParaRPr lang="en-US" dirty="0"/>
          </a:p>
          <a:p>
            <a:pPr>
              <a:buSzPct val="400000"/>
              <a:buBlip>
                <a:blip r:embed="rId3"/>
              </a:buBlip>
            </a:pPr>
            <a:r>
              <a:rPr lang="en-US" dirty="0"/>
              <a:t>   </a:t>
            </a:r>
            <a:r>
              <a:rPr lang="en-US" sz="2600" dirty="0"/>
              <a:t>Workflows and the forward pipe 	operator, %&gt;%</a:t>
            </a:r>
          </a:p>
          <a:p>
            <a:pPr>
              <a:buSzPct val="400000"/>
              <a:buBlip>
                <a:blip r:embed="rId4"/>
              </a:buBlip>
            </a:pPr>
            <a:endParaRPr lang="en-US" sz="2600" dirty="0"/>
          </a:p>
          <a:p>
            <a:pPr>
              <a:buSzPct val="400000"/>
              <a:buBlip>
                <a:blip r:embed="rId4"/>
              </a:buBlip>
            </a:pPr>
            <a:endParaRPr lang="en-US" sz="2600" dirty="0"/>
          </a:p>
          <a:p>
            <a:pPr>
              <a:buSzPct val="400000"/>
              <a:buBlip>
                <a:blip r:embed="rId4"/>
              </a:buBlip>
            </a:pPr>
            <a:r>
              <a:rPr lang="en-US" sz="2600" dirty="0"/>
              <a:t>   Easy, simple, and beautiful plot creation</a:t>
            </a:r>
          </a:p>
          <a:p>
            <a:endParaRPr lang="en-US" sz="2600" dirty="0"/>
          </a:p>
          <a:p>
            <a:pPr>
              <a:buSzPct val="400000"/>
              <a:buBlip>
                <a:blip r:embed="rId5"/>
              </a:buBlip>
            </a:pPr>
            <a:endParaRPr lang="en-US" sz="2600" dirty="0"/>
          </a:p>
          <a:p>
            <a:pPr>
              <a:buSzPct val="400000"/>
              <a:buBlip>
                <a:blip r:embed="rId5"/>
              </a:buBlip>
            </a:pPr>
            <a:r>
              <a:rPr lang="en-US" sz="2600" dirty="0"/>
              <a:t>   Iterate functions over lists and data            	 frames</a:t>
            </a:r>
          </a:p>
        </p:txBody>
      </p:sp>
      <p:sp>
        <p:nvSpPr>
          <p:cNvPr id="4" name="Slide Number Placeholder 3">
            <a:extLst>
              <a:ext uri="{FF2B5EF4-FFF2-40B4-BE49-F238E27FC236}">
                <a16:creationId xmlns:a16="http://schemas.microsoft.com/office/drawing/2014/main" id="{4AE71B90-9B5B-2843-84DD-B9CCCC475E8A}"/>
              </a:ext>
            </a:extLst>
          </p:cNvPr>
          <p:cNvSpPr>
            <a:spLocks noGrp="1"/>
          </p:cNvSpPr>
          <p:nvPr>
            <p:ph type="sldNum" sz="quarter" idx="12"/>
          </p:nvPr>
        </p:nvSpPr>
        <p:spPr/>
        <p:txBody>
          <a:bodyPr/>
          <a:lstStyle/>
          <a:p>
            <a:fld id="{2F7CC612-E934-654C-9B83-98CA46B4174F}" type="slidenum">
              <a:rPr lang="en-US" smtClean="0"/>
              <a:t>10</a:t>
            </a:fld>
            <a:endParaRPr lang="en-US"/>
          </a:p>
        </p:txBody>
      </p:sp>
    </p:spTree>
    <p:extLst>
      <p:ext uri="{BB962C8B-B14F-4D97-AF65-F5344CB8AC3E}">
        <p14:creationId xmlns:p14="http://schemas.microsoft.com/office/powerpoint/2010/main" val="607890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4" end="4"/>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 calcmode="lin" valueType="num">
                                      <p:cBhvr additive="base">
                                        <p:cTn id="19" dur="500"/>
                                        <p:tgtEl>
                                          <p:spTgt spid="3">
                                            <p:txEl>
                                              <p:pRg st="7" end="7"/>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20CF4-01B1-9647-BC16-FF888A06A1A3}"/>
              </a:ext>
            </a:extLst>
          </p:cNvPr>
          <p:cNvSpPr>
            <a:spLocks noGrp="1"/>
          </p:cNvSpPr>
          <p:nvPr>
            <p:ph type="title"/>
          </p:nvPr>
        </p:nvSpPr>
        <p:spPr>
          <a:xfrm>
            <a:off x="791680" y="2349925"/>
            <a:ext cx="3663941" cy="2456442"/>
          </a:xfrm>
        </p:spPr>
        <p:txBody>
          <a:bodyPr>
            <a:normAutofit/>
          </a:bodyPr>
          <a:lstStyle/>
          <a:p>
            <a:r>
              <a:rPr lang="en-US" dirty="0"/>
              <a:t>Essential Packages and Functions</a:t>
            </a:r>
          </a:p>
        </p:txBody>
      </p:sp>
      <p:sp>
        <p:nvSpPr>
          <p:cNvPr id="3" name="Content Placeholder 2">
            <a:extLst>
              <a:ext uri="{FF2B5EF4-FFF2-40B4-BE49-F238E27FC236}">
                <a16:creationId xmlns:a16="http://schemas.microsoft.com/office/drawing/2014/main" id="{5C1413BD-43EC-8B4D-BABB-7ABC11B81910}"/>
              </a:ext>
            </a:extLst>
          </p:cNvPr>
          <p:cNvSpPr>
            <a:spLocks noGrp="1"/>
          </p:cNvSpPr>
          <p:nvPr>
            <p:ph idx="1"/>
          </p:nvPr>
        </p:nvSpPr>
        <p:spPr/>
        <p:txBody>
          <a:bodyPr/>
          <a:lstStyle/>
          <a:p>
            <a:r>
              <a:rPr lang="en-US" dirty="0"/>
              <a:t>{</a:t>
            </a:r>
            <a:r>
              <a:rPr lang="en-US" dirty="0" err="1"/>
              <a:t>magrittr</a:t>
            </a:r>
            <a:r>
              <a:rPr lang="en-US" dirty="0"/>
              <a:t>}</a:t>
            </a:r>
          </a:p>
          <a:p>
            <a:pPr lvl="1"/>
            <a:r>
              <a:rPr lang="en-US" dirty="0"/>
              <a:t>Make the whole process easy</a:t>
            </a:r>
          </a:p>
          <a:p>
            <a:r>
              <a:rPr lang="en-US" dirty="0"/>
              <a:t>{</a:t>
            </a:r>
            <a:r>
              <a:rPr lang="en-US" dirty="0" err="1"/>
              <a:t>readxl</a:t>
            </a:r>
            <a:r>
              <a:rPr lang="en-US" dirty="0"/>
              <a:t>}/{</a:t>
            </a:r>
            <a:r>
              <a:rPr lang="en-US" dirty="0" err="1"/>
              <a:t>readr</a:t>
            </a:r>
            <a:r>
              <a:rPr lang="en-US" dirty="0"/>
              <a:t>}</a:t>
            </a:r>
          </a:p>
          <a:p>
            <a:pPr lvl="1"/>
            <a:r>
              <a:rPr lang="en-US" dirty="0"/>
              <a:t>Read-in data</a:t>
            </a:r>
          </a:p>
          <a:p>
            <a:r>
              <a:rPr lang="en-US" dirty="0"/>
              <a:t>{dplyr}</a:t>
            </a:r>
          </a:p>
          <a:p>
            <a:pPr lvl="1"/>
            <a:r>
              <a:rPr lang="en-US" dirty="0"/>
              <a:t>5 major verbs for data cleaning</a:t>
            </a:r>
          </a:p>
          <a:p>
            <a:r>
              <a:rPr lang="en-US" dirty="0"/>
              <a:t>{ggplot2}</a:t>
            </a:r>
          </a:p>
          <a:p>
            <a:pPr lvl="1"/>
            <a:r>
              <a:rPr lang="en-US" dirty="0"/>
              <a:t>Quick and easy plots</a:t>
            </a:r>
          </a:p>
        </p:txBody>
      </p:sp>
      <p:sp>
        <p:nvSpPr>
          <p:cNvPr id="4" name="Slide Number Placeholder 3">
            <a:extLst>
              <a:ext uri="{FF2B5EF4-FFF2-40B4-BE49-F238E27FC236}">
                <a16:creationId xmlns:a16="http://schemas.microsoft.com/office/drawing/2014/main" id="{187A9169-206A-6046-9DD3-E3AE4B11B46F}"/>
              </a:ext>
            </a:extLst>
          </p:cNvPr>
          <p:cNvSpPr>
            <a:spLocks noGrp="1"/>
          </p:cNvSpPr>
          <p:nvPr>
            <p:ph type="sldNum" sz="quarter" idx="12"/>
          </p:nvPr>
        </p:nvSpPr>
        <p:spPr/>
        <p:txBody>
          <a:bodyPr/>
          <a:lstStyle/>
          <a:p>
            <a:fld id="{2F7CC612-E934-654C-9B83-98CA46B4174F}" type="slidenum">
              <a:rPr lang="en-US" smtClean="0"/>
              <a:t>11</a:t>
            </a:fld>
            <a:endParaRPr lang="en-US"/>
          </a:p>
        </p:txBody>
      </p:sp>
    </p:spTree>
    <p:extLst>
      <p:ext uri="{BB962C8B-B14F-4D97-AF65-F5344CB8AC3E}">
        <p14:creationId xmlns:p14="http://schemas.microsoft.com/office/powerpoint/2010/main" val="1729774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3BC796B1-3DCD-FF41-A920-D764C699414B}"/>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magrittr</a:t>
            </a:r>
            <a:r>
              <a:rPr lang="en-US" sz="4400" dirty="0">
                <a:solidFill>
                  <a:schemeClr val="tx1"/>
                </a:solidFill>
              </a:rPr>
              <a: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FE59124-27EB-7F4A-B4D6-43868F50070F}"/>
              </a:ext>
            </a:extLst>
          </p:cNvPr>
          <p:cNvSpPr>
            <a:spLocks noGrp="1"/>
          </p:cNvSpPr>
          <p:nvPr>
            <p:ph idx="1"/>
          </p:nvPr>
        </p:nvSpPr>
        <p:spPr>
          <a:xfrm>
            <a:off x="4983164" y="960120"/>
            <a:ext cx="5511800" cy="4171278"/>
          </a:xfrm>
        </p:spPr>
        <p:txBody>
          <a:bodyPr>
            <a:normAutofit/>
          </a:bodyPr>
          <a:lstStyle/>
          <a:p>
            <a:r>
              <a:rPr lang="en-US" dirty="0"/>
              <a:t>Package supplies the pipe, %&gt;%, operator</a:t>
            </a:r>
          </a:p>
          <a:p>
            <a:r>
              <a:rPr lang="en-US" dirty="0"/>
              <a:t>Allows function writing in a continuous flow; reduce wrapping</a:t>
            </a:r>
          </a:p>
          <a:p>
            <a:pPr lvl="1"/>
            <a:r>
              <a:rPr lang="en-US" dirty="0"/>
              <a:t>No more: foo(foo(foo(foo(x)))))</a:t>
            </a:r>
          </a:p>
          <a:p>
            <a:r>
              <a:rPr lang="en-US" dirty="0"/>
              <a:t>Read the pipe as an “and then” statement</a:t>
            </a:r>
          </a:p>
          <a:p>
            <a:pPr lvl="1"/>
            <a:r>
              <a:rPr lang="en-US" dirty="0" err="1"/>
              <a:t>read_csv</a:t>
            </a:r>
            <a:r>
              <a:rPr lang="en-US" dirty="0"/>
              <a:t>(“</a:t>
            </a:r>
            <a:r>
              <a:rPr lang="en-US" dirty="0" err="1"/>
              <a:t>data.csv</a:t>
            </a:r>
            <a:r>
              <a:rPr lang="en-US" dirty="0"/>
              <a:t>”) %&gt;% mean(col1)</a:t>
            </a:r>
          </a:p>
          <a:p>
            <a:pPr lvl="2"/>
            <a:r>
              <a:rPr lang="en-US" dirty="0"/>
              <a:t>Read in my .csv AND THEN find the mean of col1</a:t>
            </a:r>
          </a:p>
        </p:txBody>
      </p:sp>
      <p:sp>
        <p:nvSpPr>
          <p:cNvPr id="5" name="Slide Number Placeholder 4">
            <a:extLst>
              <a:ext uri="{FF2B5EF4-FFF2-40B4-BE49-F238E27FC236}">
                <a16:creationId xmlns:a16="http://schemas.microsoft.com/office/drawing/2014/main" id="{42055011-C89D-134F-B112-9D6975B9B07C}"/>
              </a:ext>
            </a:extLst>
          </p:cNvPr>
          <p:cNvSpPr>
            <a:spLocks noGrp="1"/>
          </p:cNvSpPr>
          <p:nvPr>
            <p:ph type="sldNum" sz="quarter" idx="12"/>
          </p:nvPr>
        </p:nvSpPr>
        <p:spPr/>
        <p:txBody>
          <a:bodyPr/>
          <a:lstStyle/>
          <a:p>
            <a:fld id="{E6E5AD94-8CD5-9A4B-B9F7-1A29B6665B22}" type="slidenum">
              <a:rPr lang="en-US" smtClean="0"/>
              <a:t>12</a:t>
            </a:fld>
            <a:endParaRPr lang="en-US"/>
          </a:p>
        </p:txBody>
      </p:sp>
    </p:spTree>
    <p:extLst>
      <p:ext uri="{BB962C8B-B14F-4D97-AF65-F5344CB8AC3E}">
        <p14:creationId xmlns:p14="http://schemas.microsoft.com/office/powerpoint/2010/main" val="1453571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3" presetClass="emph" presetSubtype="2" fill="hold" grpId="1" nodeType="withEffect">
                                  <p:stCondLst>
                                    <p:cond delay="0"/>
                                  </p:stCondLst>
                                  <p:childTnLst>
                                    <p:animClr clrSpc="rgb" dir="cw">
                                      <p:cBhvr override="childStyle">
                                        <p:cTn id="22" dur="2000" fill="hold"/>
                                        <p:tgtEl>
                                          <p:spTgt spid="3">
                                            <p:txEl>
                                              <p:pRg st="2" end="2"/>
                                            </p:txEl>
                                          </p:spTgt>
                                        </p:tgtEl>
                                        <p:attrNameLst>
                                          <p:attrName>style.color</p:attrName>
                                        </p:attrNameLst>
                                      </p:cBhvr>
                                      <p:to>
                                        <a:schemeClr val="folHlink"/>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DB6713DD-A516-184F-BA6F-C06F6B9DC064}"/>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readr</a:t>
            </a:r>
            <a:r>
              <a:rPr lang="en-US" sz="4400" dirty="0">
                <a:solidFill>
                  <a:schemeClr val="tx1"/>
                </a:solidFill>
              </a:rPr>
              <a: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CC0F4B1-A936-2741-8B55-498431718786}"/>
              </a:ext>
            </a:extLst>
          </p:cNvPr>
          <p:cNvSpPr>
            <a:spLocks noGrp="1"/>
          </p:cNvSpPr>
          <p:nvPr>
            <p:ph idx="1"/>
          </p:nvPr>
        </p:nvSpPr>
        <p:spPr>
          <a:xfrm>
            <a:off x="4983164" y="960120"/>
            <a:ext cx="5511800" cy="4171278"/>
          </a:xfrm>
        </p:spPr>
        <p:txBody>
          <a:bodyPr>
            <a:normAutofit/>
          </a:bodyPr>
          <a:lstStyle/>
          <a:p>
            <a:r>
              <a:rPr lang="en-US" dirty="0"/>
              <a:t>Multiple functions for reading and writing delimited files</a:t>
            </a:r>
          </a:p>
          <a:p>
            <a:pPr lvl="1"/>
            <a:r>
              <a:rPr lang="en-US" dirty="0"/>
              <a:t>Tab, colon, period, etc.</a:t>
            </a:r>
          </a:p>
          <a:p>
            <a:r>
              <a:rPr lang="en-US" dirty="0"/>
              <a:t>Functions you’ll care about </a:t>
            </a:r>
          </a:p>
          <a:p>
            <a:pPr lvl="1"/>
            <a:r>
              <a:rPr lang="en-US" dirty="0" err="1"/>
              <a:t>readr</a:t>
            </a:r>
            <a:r>
              <a:rPr lang="en-US" dirty="0"/>
              <a:t>::</a:t>
            </a:r>
            <a:r>
              <a:rPr lang="en-US" dirty="0" err="1"/>
              <a:t>read_csv</a:t>
            </a:r>
            <a:r>
              <a:rPr lang="en-US" dirty="0"/>
              <a:t>(“./Files/</a:t>
            </a:r>
            <a:r>
              <a:rPr lang="en-US" dirty="0" err="1"/>
              <a:t>data.csv</a:t>
            </a:r>
            <a:r>
              <a:rPr lang="en-US" dirty="0"/>
              <a:t>”)</a:t>
            </a:r>
          </a:p>
          <a:p>
            <a:pPr lvl="1"/>
            <a:r>
              <a:rPr lang="en-US" dirty="0" err="1"/>
              <a:t>readxl</a:t>
            </a:r>
            <a:r>
              <a:rPr lang="en-US" dirty="0"/>
              <a:t>::</a:t>
            </a:r>
            <a:r>
              <a:rPr lang="en-US" dirty="0" err="1"/>
              <a:t>read_excel</a:t>
            </a:r>
            <a:r>
              <a:rPr lang="en-US" dirty="0"/>
              <a:t>(“./Files/</a:t>
            </a:r>
            <a:r>
              <a:rPr lang="en-US" dirty="0" err="1"/>
              <a:t>data.xlsx</a:t>
            </a:r>
            <a:r>
              <a:rPr lang="en-US" dirty="0"/>
              <a:t>”, sheet = 1)</a:t>
            </a:r>
          </a:p>
          <a:p>
            <a:r>
              <a:rPr lang="en-US" dirty="0"/>
              <a:t>Working directory!</a:t>
            </a:r>
          </a:p>
          <a:p>
            <a:pPr lvl="1"/>
            <a:r>
              <a:rPr lang="en-US" dirty="0" err="1"/>
              <a:t>getwd</a:t>
            </a:r>
            <a:r>
              <a:rPr lang="en-US" dirty="0"/>
              <a:t>() </a:t>
            </a:r>
            <a:r>
              <a:rPr lang="en-US" dirty="0">
                <a:solidFill>
                  <a:schemeClr val="bg2">
                    <a:lumMod val="75000"/>
                  </a:schemeClr>
                </a:solidFill>
              </a:rPr>
              <a:t>and </a:t>
            </a:r>
            <a:r>
              <a:rPr lang="en-US" dirty="0" err="1">
                <a:solidFill>
                  <a:schemeClr val="bg2">
                    <a:lumMod val="75000"/>
                  </a:schemeClr>
                </a:solidFill>
              </a:rPr>
              <a:t>setwd</a:t>
            </a:r>
            <a:r>
              <a:rPr lang="en-US" dirty="0">
                <a:solidFill>
                  <a:schemeClr val="bg2">
                    <a:lumMod val="75000"/>
                  </a:schemeClr>
                </a:solidFill>
              </a:rPr>
              <a:t>()</a:t>
            </a:r>
          </a:p>
          <a:p>
            <a:pPr lvl="1"/>
            <a:r>
              <a:rPr lang="en-US" dirty="0"/>
              <a:t>here::here()</a:t>
            </a:r>
          </a:p>
        </p:txBody>
      </p:sp>
      <p:sp>
        <p:nvSpPr>
          <p:cNvPr id="5" name="Slide Number Placeholder 4">
            <a:extLst>
              <a:ext uri="{FF2B5EF4-FFF2-40B4-BE49-F238E27FC236}">
                <a16:creationId xmlns:a16="http://schemas.microsoft.com/office/drawing/2014/main" id="{003E39FF-5F36-3E4C-8F60-53517BACC1D5}"/>
              </a:ext>
            </a:extLst>
          </p:cNvPr>
          <p:cNvSpPr>
            <a:spLocks noGrp="1"/>
          </p:cNvSpPr>
          <p:nvPr>
            <p:ph type="sldNum" sz="quarter" idx="12"/>
          </p:nvPr>
        </p:nvSpPr>
        <p:spPr/>
        <p:txBody>
          <a:bodyPr/>
          <a:lstStyle/>
          <a:p>
            <a:fld id="{E6E5AD94-8CD5-9A4B-B9F7-1A29B6665B22}" type="slidenum">
              <a:rPr lang="en-US" smtClean="0"/>
              <a:t>13</a:t>
            </a:fld>
            <a:endParaRPr lang="en-US"/>
          </a:p>
        </p:txBody>
      </p:sp>
    </p:spTree>
    <p:extLst>
      <p:ext uri="{BB962C8B-B14F-4D97-AF65-F5344CB8AC3E}">
        <p14:creationId xmlns:p14="http://schemas.microsoft.com/office/powerpoint/2010/main" val="427042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004AD4D-DEFA-BD42-8CAF-2F53A2CFC260}"/>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{dplyr}</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4373488-7706-2D4A-BEBD-3483779A7ECA}"/>
              </a:ext>
            </a:extLst>
          </p:cNvPr>
          <p:cNvSpPr>
            <a:spLocks noGrp="1"/>
          </p:cNvSpPr>
          <p:nvPr>
            <p:ph idx="1"/>
          </p:nvPr>
        </p:nvSpPr>
        <p:spPr>
          <a:xfrm>
            <a:off x="4983164" y="960120"/>
            <a:ext cx="5511800" cy="4171278"/>
          </a:xfrm>
        </p:spPr>
        <p:txBody>
          <a:bodyPr>
            <a:normAutofit/>
          </a:bodyPr>
          <a:lstStyle/>
          <a:p>
            <a:r>
              <a:rPr lang="en-US" dirty="0"/>
              <a:t>Improved syntax over base R data cleaning operations</a:t>
            </a:r>
          </a:p>
          <a:p>
            <a:pPr lvl="1"/>
            <a:r>
              <a:rPr lang="en-US" dirty="0"/>
              <a:t>Familiar syntax for SQL users</a:t>
            </a:r>
          </a:p>
          <a:p>
            <a:r>
              <a:rPr lang="en-US" dirty="0"/>
              <a:t>#1 package to learn, bar none</a:t>
            </a:r>
          </a:p>
          <a:p>
            <a:r>
              <a:rPr lang="en-US" dirty="0"/>
              <a:t>5 major functions</a:t>
            </a:r>
          </a:p>
        </p:txBody>
      </p:sp>
      <p:sp>
        <p:nvSpPr>
          <p:cNvPr id="5" name="Slide Number Placeholder 4">
            <a:extLst>
              <a:ext uri="{FF2B5EF4-FFF2-40B4-BE49-F238E27FC236}">
                <a16:creationId xmlns:a16="http://schemas.microsoft.com/office/drawing/2014/main" id="{A07B373A-0522-8446-B1AA-DBE2AB07E98B}"/>
              </a:ext>
            </a:extLst>
          </p:cNvPr>
          <p:cNvSpPr>
            <a:spLocks noGrp="1"/>
          </p:cNvSpPr>
          <p:nvPr>
            <p:ph type="sldNum" sz="quarter" idx="12"/>
          </p:nvPr>
        </p:nvSpPr>
        <p:spPr/>
        <p:txBody>
          <a:bodyPr/>
          <a:lstStyle/>
          <a:p>
            <a:fld id="{E6E5AD94-8CD5-9A4B-B9F7-1A29B6665B22}" type="slidenum">
              <a:rPr lang="en-US" smtClean="0"/>
              <a:t>14</a:t>
            </a:fld>
            <a:endParaRPr lang="en-US"/>
          </a:p>
        </p:txBody>
      </p:sp>
    </p:spTree>
    <p:extLst>
      <p:ext uri="{BB962C8B-B14F-4D97-AF65-F5344CB8AC3E}">
        <p14:creationId xmlns:p14="http://schemas.microsoft.com/office/powerpoint/2010/main" val="3573761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{dplyr}:</a:t>
            </a:r>
            <a:br>
              <a:rPr lang="en-US" sz="4400" dirty="0">
                <a:solidFill>
                  <a:schemeClr val="tx1"/>
                </a:solidFill>
              </a:rPr>
            </a:br>
            <a:r>
              <a:rPr lang="en-US" sz="4400" dirty="0">
                <a:solidFill>
                  <a:schemeClr val="tx1"/>
                </a:solidFill>
              </a:rPr>
              <a:t>select()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Allows you to choose columns from a data frame, no quotes needed</a:t>
            </a:r>
          </a:p>
          <a:p>
            <a:r>
              <a:rPr lang="en-US" dirty="0" err="1">
                <a:hlinkClick r:id="rId3"/>
              </a:rPr>
              <a:t>Tidyselect</a:t>
            </a:r>
            <a:r>
              <a:rPr lang="en-US" dirty="0">
                <a:hlinkClick r:id="rId3"/>
              </a:rPr>
              <a:t> Helpers</a:t>
            </a:r>
            <a:endParaRPr lang="en-US" dirty="0"/>
          </a:p>
          <a:p>
            <a:pPr lvl="1"/>
            <a:r>
              <a:rPr lang="en-US" dirty="0"/>
              <a:t>var1:var10 for a range of variables</a:t>
            </a:r>
          </a:p>
          <a:p>
            <a:pPr lvl="1"/>
            <a:r>
              <a:rPr lang="en-US" dirty="0"/>
              <a:t>-c(var1) to drop variables</a:t>
            </a:r>
          </a:p>
          <a:p>
            <a:pPr lvl="1"/>
            <a:r>
              <a:rPr lang="en-US" dirty="0"/>
              <a:t>Regex matching functions</a:t>
            </a:r>
          </a:p>
        </p:txBody>
      </p:sp>
      <p:sp>
        <p:nvSpPr>
          <p:cNvPr id="5" name="Slide Number Placeholder 4">
            <a:extLst>
              <a:ext uri="{FF2B5EF4-FFF2-40B4-BE49-F238E27FC236}">
                <a16:creationId xmlns:a16="http://schemas.microsoft.com/office/drawing/2014/main" id="{35E7F4F4-FC6B-0F49-838B-0071EC2981C9}"/>
              </a:ext>
            </a:extLst>
          </p:cNvPr>
          <p:cNvSpPr>
            <a:spLocks noGrp="1"/>
          </p:cNvSpPr>
          <p:nvPr>
            <p:ph type="sldNum" sz="quarter" idx="12"/>
          </p:nvPr>
        </p:nvSpPr>
        <p:spPr/>
        <p:txBody>
          <a:bodyPr/>
          <a:lstStyle/>
          <a:p>
            <a:fld id="{E6E5AD94-8CD5-9A4B-B9F7-1A29B6665B22}" type="slidenum">
              <a:rPr lang="en-US" smtClean="0"/>
              <a:t>15</a:t>
            </a:fld>
            <a:endParaRPr lang="en-US"/>
          </a:p>
        </p:txBody>
      </p:sp>
    </p:spTree>
    <p:extLst>
      <p:ext uri="{BB962C8B-B14F-4D97-AF65-F5344CB8AC3E}">
        <p14:creationId xmlns:p14="http://schemas.microsoft.com/office/powerpoint/2010/main" val="3904764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{dplyr}:</a:t>
            </a:r>
            <a:br>
              <a:rPr lang="en-US" sz="4400" dirty="0">
                <a:solidFill>
                  <a:schemeClr val="tx1"/>
                </a:solidFill>
              </a:rPr>
            </a:br>
            <a:r>
              <a:rPr lang="en-US" sz="4400" dirty="0">
                <a:solidFill>
                  <a:schemeClr val="tx1"/>
                </a:solidFill>
              </a:rPr>
              <a:t>filter()</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Arbitrarily create data filtering conditions</a:t>
            </a:r>
          </a:p>
          <a:p>
            <a:r>
              <a:rPr lang="en-US" dirty="0"/>
              <a:t>Superior syntax and extensibility compared to base R</a:t>
            </a:r>
          </a:p>
          <a:p>
            <a:pPr lvl="1"/>
            <a:r>
              <a:rPr lang="en-US" dirty="0"/>
              <a:t>dataframe[dataframe$var1 &gt; 1, ]</a:t>
            </a:r>
          </a:p>
          <a:p>
            <a:pPr lvl="1"/>
            <a:r>
              <a:rPr lang="en-US" dirty="0"/>
              <a:t>dataframe %&gt;% filter(var1 &gt; 1)</a:t>
            </a:r>
          </a:p>
          <a:p>
            <a:r>
              <a:rPr lang="en-US" dirty="0"/>
              <a:t>Can accept any number of filtering arguments by separating with “,”</a:t>
            </a:r>
          </a:p>
          <a:p>
            <a:pPr lvl="1"/>
            <a:r>
              <a:rPr lang="en-US" dirty="0"/>
              <a:t>Also can use OR, |, operations</a:t>
            </a:r>
          </a:p>
        </p:txBody>
      </p:sp>
      <p:sp>
        <p:nvSpPr>
          <p:cNvPr id="5" name="Slide Number Placeholder 4">
            <a:extLst>
              <a:ext uri="{FF2B5EF4-FFF2-40B4-BE49-F238E27FC236}">
                <a16:creationId xmlns:a16="http://schemas.microsoft.com/office/drawing/2014/main" id="{0E86B4C3-48B7-AF47-95A4-E0B5559CC7BE}"/>
              </a:ext>
            </a:extLst>
          </p:cNvPr>
          <p:cNvSpPr>
            <a:spLocks noGrp="1"/>
          </p:cNvSpPr>
          <p:nvPr>
            <p:ph type="sldNum" sz="quarter" idx="12"/>
          </p:nvPr>
        </p:nvSpPr>
        <p:spPr/>
        <p:txBody>
          <a:bodyPr/>
          <a:lstStyle/>
          <a:p>
            <a:fld id="{E6E5AD94-8CD5-9A4B-B9F7-1A29B6665B22}" type="slidenum">
              <a:rPr lang="en-US" smtClean="0"/>
              <a:t>16</a:t>
            </a:fld>
            <a:endParaRPr lang="en-US"/>
          </a:p>
        </p:txBody>
      </p:sp>
    </p:spTree>
    <p:extLst>
      <p:ext uri="{BB962C8B-B14F-4D97-AF65-F5344CB8AC3E}">
        <p14:creationId xmlns:p14="http://schemas.microsoft.com/office/powerpoint/2010/main" val="986879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37"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38"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9"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{dplyr}:</a:t>
            </a:r>
            <a:br>
              <a:rPr lang="en-US" sz="4400" dirty="0">
                <a:solidFill>
                  <a:schemeClr val="tx1"/>
                </a:solidFill>
              </a:rPr>
            </a:br>
            <a:r>
              <a:rPr lang="en-US" sz="4400" dirty="0">
                <a:solidFill>
                  <a:schemeClr val="tx1"/>
                </a:solidFill>
              </a:rPr>
              <a:t>mutate()</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Create new columns in a dataframe </a:t>
            </a:r>
          </a:p>
          <a:p>
            <a:pPr lvl="1"/>
            <a:r>
              <a:rPr lang="en-US" dirty="0"/>
              <a:t>Do not need to pre-initialize the column like you would in base R</a:t>
            </a:r>
          </a:p>
          <a:p>
            <a:r>
              <a:rPr lang="en-US" dirty="0"/>
              <a:t>New column will automatically have N rows to match the dataframe</a:t>
            </a:r>
          </a:p>
          <a:p>
            <a:r>
              <a:rPr lang="en-US" dirty="0"/>
              <a:t>Essentially any operation or set of values is allowed</a:t>
            </a:r>
          </a:p>
          <a:p>
            <a:pPr lvl="1"/>
            <a:r>
              <a:rPr lang="en-US" dirty="0"/>
              <a:t>Ex: create a new column that is 2x an existing column</a:t>
            </a:r>
          </a:p>
        </p:txBody>
      </p:sp>
      <p:sp>
        <p:nvSpPr>
          <p:cNvPr id="5" name="Slide Number Placeholder 4">
            <a:extLst>
              <a:ext uri="{FF2B5EF4-FFF2-40B4-BE49-F238E27FC236}">
                <a16:creationId xmlns:a16="http://schemas.microsoft.com/office/drawing/2014/main" id="{F99399A0-0584-364D-9C2F-F571401A70C1}"/>
              </a:ext>
            </a:extLst>
          </p:cNvPr>
          <p:cNvSpPr>
            <a:spLocks noGrp="1"/>
          </p:cNvSpPr>
          <p:nvPr>
            <p:ph type="sldNum" sz="quarter" idx="12"/>
          </p:nvPr>
        </p:nvSpPr>
        <p:spPr/>
        <p:txBody>
          <a:bodyPr/>
          <a:lstStyle/>
          <a:p>
            <a:fld id="{E6E5AD94-8CD5-9A4B-B9F7-1A29B6665B22}" type="slidenum">
              <a:rPr lang="en-US" smtClean="0"/>
              <a:t>17</a:t>
            </a:fld>
            <a:endParaRPr lang="en-US"/>
          </a:p>
        </p:txBody>
      </p:sp>
    </p:spTree>
    <p:extLst>
      <p:ext uri="{BB962C8B-B14F-4D97-AF65-F5344CB8AC3E}">
        <p14:creationId xmlns:p14="http://schemas.microsoft.com/office/powerpoint/2010/main" val="3179938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37"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38"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9"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*{dplyr}:</a:t>
            </a:r>
            <a:br>
              <a:rPr lang="en-US" sz="4400" dirty="0">
                <a:solidFill>
                  <a:schemeClr val="tx1"/>
                </a:solidFill>
              </a:rPr>
            </a:br>
            <a:r>
              <a:rPr lang="en-US" sz="4400" dirty="0" err="1">
                <a:solidFill>
                  <a:schemeClr val="tx1"/>
                </a:solidFill>
              </a:rPr>
              <a:t>mutate_at</a:t>
            </a:r>
            <a:r>
              <a:rPr lang="en-US" sz="4400" dirty="0">
                <a:solidFill>
                  <a:schemeClr val="tx1"/>
                </a:solidFill>
              </a:rPr>
              <a: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Special version of mutate(), referred to as a scoped variant</a:t>
            </a:r>
          </a:p>
          <a:p>
            <a:r>
              <a:rPr lang="en-US" dirty="0"/>
              <a:t>Scoped variants exist for all dplyr verbs discussed today, but this is a mainstay</a:t>
            </a:r>
          </a:p>
          <a:p>
            <a:r>
              <a:rPr lang="en-US" dirty="0"/>
              <a:t>Applies a function to existing column(s)</a:t>
            </a:r>
          </a:p>
          <a:p>
            <a:pPr lvl="1"/>
            <a:r>
              <a:rPr lang="en-US" dirty="0"/>
              <a:t>Ex: set out-of-bounds values (88, 99, etc.) to NA</a:t>
            </a:r>
          </a:p>
          <a:p>
            <a:endParaRPr lang="en-US" dirty="0"/>
          </a:p>
        </p:txBody>
      </p:sp>
      <p:sp>
        <p:nvSpPr>
          <p:cNvPr id="5" name="Slide Number Placeholder 4">
            <a:extLst>
              <a:ext uri="{FF2B5EF4-FFF2-40B4-BE49-F238E27FC236}">
                <a16:creationId xmlns:a16="http://schemas.microsoft.com/office/drawing/2014/main" id="{156D9E10-8781-534B-A798-4B0633A437DD}"/>
              </a:ext>
            </a:extLst>
          </p:cNvPr>
          <p:cNvSpPr>
            <a:spLocks noGrp="1"/>
          </p:cNvSpPr>
          <p:nvPr>
            <p:ph type="sldNum" sz="quarter" idx="12"/>
          </p:nvPr>
        </p:nvSpPr>
        <p:spPr/>
        <p:txBody>
          <a:bodyPr/>
          <a:lstStyle/>
          <a:p>
            <a:fld id="{E6E5AD94-8CD5-9A4B-B9F7-1A29B6665B22}" type="slidenum">
              <a:rPr lang="en-US" smtClean="0"/>
              <a:t>18</a:t>
            </a:fld>
            <a:endParaRPr lang="en-US"/>
          </a:p>
        </p:txBody>
      </p:sp>
    </p:spTree>
    <p:extLst>
      <p:ext uri="{BB962C8B-B14F-4D97-AF65-F5344CB8AC3E}">
        <p14:creationId xmlns:p14="http://schemas.microsoft.com/office/powerpoint/2010/main" val="4236399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{dplyr}:</a:t>
            </a:r>
            <a:br>
              <a:rPr lang="en-US" sz="4400" dirty="0">
                <a:solidFill>
                  <a:schemeClr val="tx1"/>
                </a:solidFill>
              </a:rPr>
            </a:br>
            <a:r>
              <a:rPr lang="en-US" sz="4400" dirty="0">
                <a:solidFill>
                  <a:schemeClr val="tx1"/>
                </a:solidFill>
              </a:rPr>
              <a:t>arrange()</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Sort data on given column(s)</a:t>
            </a:r>
          </a:p>
          <a:p>
            <a:r>
              <a:rPr lang="en-US" dirty="0"/>
              <a:t>Default ordering is ascending, but can specify descending with desc()</a:t>
            </a:r>
          </a:p>
          <a:p>
            <a:r>
              <a:rPr lang="en-US" dirty="0"/>
              <a:t>Affects how the dataframe looks when viewed</a:t>
            </a:r>
          </a:p>
          <a:p>
            <a:pPr lvl="1"/>
            <a:r>
              <a:rPr lang="en-US" dirty="0"/>
              <a:t>WARNING: will alter calculations depending on row position/number…(so don’t do this.)</a:t>
            </a:r>
          </a:p>
        </p:txBody>
      </p:sp>
      <p:sp>
        <p:nvSpPr>
          <p:cNvPr id="5" name="Slide Number Placeholder 4">
            <a:extLst>
              <a:ext uri="{FF2B5EF4-FFF2-40B4-BE49-F238E27FC236}">
                <a16:creationId xmlns:a16="http://schemas.microsoft.com/office/drawing/2014/main" id="{633A45C2-EFB4-2845-A709-4CA199100844}"/>
              </a:ext>
            </a:extLst>
          </p:cNvPr>
          <p:cNvSpPr>
            <a:spLocks noGrp="1"/>
          </p:cNvSpPr>
          <p:nvPr>
            <p:ph type="sldNum" sz="quarter" idx="12"/>
          </p:nvPr>
        </p:nvSpPr>
        <p:spPr/>
        <p:txBody>
          <a:bodyPr/>
          <a:lstStyle/>
          <a:p>
            <a:fld id="{E6E5AD94-8CD5-9A4B-B9F7-1A29B6665B22}" type="slidenum">
              <a:rPr lang="en-US" smtClean="0"/>
              <a:t>19</a:t>
            </a:fld>
            <a:endParaRPr lang="en-US"/>
          </a:p>
        </p:txBody>
      </p:sp>
    </p:spTree>
    <p:extLst>
      <p:ext uri="{BB962C8B-B14F-4D97-AF65-F5344CB8AC3E}">
        <p14:creationId xmlns:p14="http://schemas.microsoft.com/office/powerpoint/2010/main" val="3581856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97CD9-7181-C843-B3C1-E8BEABB2DB33}"/>
              </a:ext>
            </a:extLst>
          </p:cNvPr>
          <p:cNvSpPr>
            <a:spLocks noGrp="1"/>
          </p:cNvSpPr>
          <p:nvPr>
            <p:ph type="title"/>
          </p:nvPr>
        </p:nvSpPr>
        <p:spPr/>
        <p:txBody>
          <a:bodyPr/>
          <a:lstStyle/>
          <a:p>
            <a:r>
              <a:rPr lang="en-US" dirty="0"/>
              <a:t>Learning Goals</a:t>
            </a:r>
          </a:p>
        </p:txBody>
      </p:sp>
      <p:sp>
        <p:nvSpPr>
          <p:cNvPr id="3" name="Content Placeholder 2">
            <a:extLst>
              <a:ext uri="{FF2B5EF4-FFF2-40B4-BE49-F238E27FC236}">
                <a16:creationId xmlns:a16="http://schemas.microsoft.com/office/drawing/2014/main" id="{FBBE734A-02E4-C849-948F-07174BE553BB}"/>
              </a:ext>
            </a:extLst>
          </p:cNvPr>
          <p:cNvSpPr>
            <a:spLocks noGrp="1"/>
          </p:cNvSpPr>
          <p:nvPr>
            <p:ph idx="1"/>
          </p:nvPr>
        </p:nvSpPr>
        <p:spPr/>
        <p:txBody>
          <a:bodyPr/>
          <a:lstStyle/>
          <a:p>
            <a:r>
              <a:rPr lang="en-US" dirty="0"/>
              <a:t>Overview of the Tidyverse and its packages</a:t>
            </a:r>
          </a:p>
          <a:p>
            <a:r>
              <a:rPr lang="en-US" dirty="0"/>
              <a:t>Benefits of the Tidyverse</a:t>
            </a:r>
          </a:p>
          <a:p>
            <a:r>
              <a:rPr lang="en-US" dirty="0"/>
              <a:t>Tutorial demonstrating a Tidyverse workflow</a:t>
            </a:r>
          </a:p>
          <a:p>
            <a:endParaRPr lang="en-US" dirty="0"/>
          </a:p>
          <a:p>
            <a:endParaRPr lang="en-US" dirty="0"/>
          </a:p>
        </p:txBody>
      </p:sp>
      <p:sp>
        <p:nvSpPr>
          <p:cNvPr id="4" name="Slide Number Placeholder 3">
            <a:extLst>
              <a:ext uri="{FF2B5EF4-FFF2-40B4-BE49-F238E27FC236}">
                <a16:creationId xmlns:a16="http://schemas.microsoft.com/office/drawing/2014/main" id="{2F54B8C4-9D32-6740-B992-C370E5B0A959}"/>
              </a:ext>
            </a:extLst>
          </p:cNvPr>
          <p:cNvSpPr>
            <a:spLocks noGrp="1"/>
          </p:cNvSpPr>
          <p:nvPr>
            <p:ph type="sldNum" sz="quarter" idx="12"/>
          </p:nvPr>
        </p:nvSpPr>
        <p:spPr/>
        <p:txBody>
          <a:bodyPr/>
          <a:lstStyle/>
          <a:p>
            <a:fld id="{2F7CC612-E934-654C-9B83-98CA46B4174F}" type="slidenum">
              <a:rPr lang="en-US" smtClean="0"/>
              <a:t>2</a:t>
            </a:fld>
            <a:endParaRPr lang="en-US"/>
          </a:p>
        </p:txBody>
      </p:sp>
    </p:spTree>
    <p:extLst>
      <p:ext uri="{BB962C8B-B14F-4D97-AF65-F5344CB8AC3E}">
        <p14:creationId xmlns:p14="http://schemas.microsoft.com/office/powerpoint/2010/main" val="1400111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{dplyr}:</a:t>
            </a:r>
            <a:br>
              <a:rPr lang="en-US" sz="4400" dirty="0">
                <a:solidFill>
                  <a:schemeClr val="tx1"/>
                </a:solidFill>
              </a:rPr>
            </a:br>
            <a:r>
              <a:rPr lang="en-US" sz="4400" dirty="0" err="1">
                <a:solidFill>
                  <a:schemeClr val="tx1"/>
                </a:solidFill>
              </a:rPr>
              <a:t>summarise</a:t>
            </a:r>
            <a:r>
              <a:rPr lang="en-US" sz="4400" dirty="0">
                <a:solidFill>
                  <a:schemeClr val="tx1"/>
                </a:solidFill>
              </a:rPr>
              <a: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Create summary variables over the whole dataset</a:t>
            </a:r>
          </a:p>
          <a:p>
            <a:r>
              <a:rPr lang="en-US" dirty="0"/>
              <a:t>Often paired with the </a:t>
            </a:r>
            <a:r>
              <a:rPr lang="en-US" dirty="0" err="1"/>
              <a:t>group_by</a:t>
            </a:r>
            <a:r>
              <a:rPr lang="en-US" dirty="0"/>
              <a:t>() function to calculate summary vars over certain groups</a:t>
            </a:r>
          </a:p>
          <a:p>
            <a:r>
              <a:rPr lang="en-US" dirty="0"/>
              <a:t>Returns a </a:t>
            </a:r>
            <a:r>
              <a:rPr lang="en-US" dirty="0" err="1"/>
              <a:t>tibble</a:t>
            </a:r>
            <a:r>
              <a:rPr lang="en-US" dirty="0"/>
              <a:t> with just the summary results</a:t>
            </a:r>
          </a:p>
        </p:txBody>
      </p:sp>
      <p:sp>
        <p:nvSpPr>
          <p:cNvPr id="5" name="Slide Number Placeholder 4">
            <a:extLst>
              <a:ext uri="{FF2B5EF4-FFF2-40B4-BE49-F238E27FC236}">
                <a16:creationId xmlns:a16="http://schemas.microsoft.com/office/drawing/2014/main" id="{049C2B08-6F4B-7A48-AC1D-2189C00F158B}"/>
              </a:ext>
            </a:extLst>
          </p:cNvPr>
          <p:cNvSpPr>
            <a:spLocks noGrp="1"/>
          </p:cNvSpPr>
          <p:nvPr>
            <p:ph type="sldNum" sz="quarter" idx="12"/>
          </p:nvPr>
        </p:nvSpPr>
        <p:spPr/>
        <p:txBody>
          <a:bodyPr/>
          <a:lstStyle/>
          <a:p>
            <a:fld id="{E6E5AD94-8CD5-9A4B-B9F7-1A29B6665B22}" type="slidenum">
              <a:rPr lang="en-US" smtClean="0"/>
              <a:t>20</a:t>
            </a:fld>
            <a:endParaRPr lang="en-US"/>
          </a:p>
        </p:txBody>
      </p:sp>
    </p:spTree>
    <p:extLst>
      <p:ext uri="{BB962C8B-B14F-4D97-AF65-F5344CB8AC3E}">
        <p14:creationId xmlns:p14="http://schemas.microsoft.com/office/powerpoint/2010/main" val="3808354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{tidyverse}:</a:t>
            </a:r>
            <a:br>
              <a:rPr lang="en-US" sz="4400" dirty="0">
                <a:solidFill>
                  <a:schemeClr val="tx1"/>
                </a:solidFill>
              </a:rPr>
            </a:br>
            <a:r>
              <a:rPr lang="en-US" sz="4400" dirty="0">
                <a:solidFill>
                  <a:schemeClr val="tx1"/>
                </a:solidFill>
              </a:rPr>
              <a:t>Worked Example</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Order of operations matters</a:t>
            </a:r>
          </a:p>
          <a:p>
            <a:r>
              <a:rPr lang="en-US" dirty="0"/>
              <a:t>Imagine doing the following sequence without the chain operator</a:t>
            </a:r>
          </a:p>
          <a:p>
            <a:r>
              <a:rPr lang="en-US" dirty="0"/>
              <a:t>Feel free to ask about other operations you might want to do!</a:t>
            </a:r>
          </a:p>
        </p:txBody>
      </p:sp>
      <p:sp>
        <p:nvSpPr>
          <p:cNvPr id="5" name="Slide Number Placeholder 4">
            <a:extLst>
              <a:ext uri="{FF2B5EF4-FFF2-40B4-BE49-F238E27FC236}">
                <a16:creationId xmlns:a16="http://schemas.microsoft.com/office/drawing/2014/main" id="{BA15CB78-F282-0F45-B60E-AA0F39F3D362}"/>
              </a:ext>
            </a:extLst>
          </p:cNvPr>
          <p:cNvSpPr>
            <a:spLocks noGrp="1"/>
          </p:cNvSpPr>
          <p:nvPr>
            <p:ph type="sldNum" sz="quarter" idx="12"/>
          </p:nvPr>
        </p:nvSpPr>
        <p:spPr/>
        <p:txBody>
          <a:bodyPr/>
          <a:lstStyle/>
          <a:p>
            <a:fld id="{E6E5AD94-8CD5-9A4B-B9F7-1A29B6665B22}" type="slidenum">
              <a:rPr lang="en-US" smtClean="0"/>
              <a:t>21</a:t>
            </a:fld>
            <a:endParaRPr lang="en-US"/>
          </a:p>
        </p:txBody>
      </p:sp>
    </p:spTree>
    <p:extLst>
      <p:ext uri="{BB962C8B-B14F-4D97-AF65-F5344CB8AC3E}">
        <p14:creationId xmlns:p14="http://schemas.microsoft.com/office/powerpoint/2010/main" val="1224467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26B968-E711-C64B-BBEE-3797A02E7B25}"/>
              </a:ext>
            </a:extLst>
          </p:cNvPr>
          <p:cNvSpPr>
            <a:spLocks noGrp="1"/>
          </p:cNvSpPr>
          <p:nvPr>
            <p:ph type="sldNum" sz="quarter" idx="12"/>
          </p:nvPr>
        </p:nvSpPr>
        <p:spPr/>
        <p:txBody>
          <a:bodyPr/>
          <a:lstStyle/>
          <a:p>
            <a:fld id="{E6E5AD94-8CD5-9A4B-B9F7-1A29B6665B22}" type="slidenum">
              <a:rPr lang="en-US" smtClean="0"/>
              <a:t>22</a:t>
            </a:fld>
            <a:endParaRPr lang="en-US"/>
          </a:p>
        </p:txBody>
      </p:sp>
      <p:pic>
        <p:nvPicPr>
          <p:cNvPr id="4" name="Picture 3" descr="A screenshot of a social media post&#10;&#10;Description automatically generated">
            <a:extLst>
              <a:ext uri="{FF2B5EF4-FFF2-40B4-BE49-F238E27FC236}">
                <a16:creationId xmlns:a16="http://schemas.microsoft.com/office/drawing/2014/main" id="{205DC45F-0315-D341-B9F6-31C2CFD96F3D}"/>
              </a:ext>
            </a:extLst>
          </p:cNvPr>
          <p:cNvPicPr>
            <a:picLocks noChangeAspect="1"/>
          </p:cNvPicPr>
          <p:nvPr/>
        </p:nvPicPr>
        <p:blipFill>
          <a:blip r:embed="rId3"/>
          <a:stretch>
            <a:fillRect/>
          </a:stretch>
        </p:blipFill>
        <p:spPr>
          <a:xfrm>
            <a:off x="1558462" y="0"/>
            <a:ext cx="9075075" cy="6858000"/>
          </a:xfrm>
          <a:prstGeom prst="rect">
            <a:avLst/>
          </a:prstGeom>
        </p:spPr>
      </p:pic>
      <p:sp>
        <p:nvSpPr>
          <p:cNvPr id="5" name="Rectangle 4">
            <a:extLst>
              <a:ext uri="{FF2B5EF4-FFF2-40B4-BE49-F238E27FC236}">
                <a16:creationId xmlns:a16="http://schemas.microsoft.com/office/drawing/2014/main" id="{3216B458-07DA-6C49-81C5-ED0FEAA1A015}"/>
              </a:ext>
            </a:extLst>
          </p:cNvPr>
          <p:cNvSpPr/>
          <p:nvPr/>
        </p:nvSpPr>
        <p:spPr>
          <a:xfrm>
            <a:off x="1695796" y="3790604"/>
            <a:ext cx="7232073" cy="2776451"/>
          </a:xfrm>
          <a:prstGeom prst="rect">
            <a:avLst/>
          </a:prstGeom>
          <a:solidFill>
            <a:srgbClr val="37A9D8">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C856879-3743-F74A-9C25-4D0187EEA971}"/>
              </a:ext>
            </a:extLst>
          </p:cNvPr>
          <p:cNvSpPr/>
          <p:nvPr/>
        </p:nvSpPr>
        <p:spPr>
          <a:xfrm>
            <a:off x="1712422" y="3807229"/>
            <a:ext cx="1645920" cy="182880"/>
          </a:xfrm>
          <a:prstGeom prst="rect">
            <a:avLst/>
          </a:prstGeom>
          <a:solidFill>
            <a:srgbClr val="92D05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3F16005-0147-174D-8AF8-354D1DCE8791}"/>
              </a:ext>
            </a:extLst>
          </p:cNvPr>
          <p:cNvSpPr/>
          <p:nvPr/>
        </p:nvSpPr>
        <p:spPr>
          <a:xfrm>
            <a:off x="1712422" y="6363393"/>
            <a:ext cx="1762298" cy="203662"/>
          </a:xfrm>
          <a:prstGeom prst="rect">
            <a:avLst/>
          </a:prstGeom>
          <a:solidFill>
            <a:srgbClr val="92D05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0BC3FD4-709C-8044-ACD7-96F20E510651}"/>
              </a:ext>
            </a:extLst>
          </p:cNvPr>
          <p:cNvSpPr/>
          <p:nvPr/>
        </p:nvSpPr>
        <p:spPr>
          <a:xfrm>
            <a:off x="2194560" y="0"/>
            <a:ext cx="3541222" cy="448887"/>
          </a:xfrm>
          <a:prstGeom prst="rect">
            <a:avLst/>
          </a:prstGeom>
          <a:solidFill>
            <a:srgbClr val="9BD3D9">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577959B-247E-6243-B35E-FAEE1E152C36}"/>
              </a:ext>
            </a:extLst>
          </p:cNvPr>
          <p:cNvSpPr/>
          <p:nvPr/>
        </p:nvSpPr>
        <p:spPr>
          <a:xfrm>
            <a:off x="2177934" y="781396"/>
            <a:ext cx="4588625" cy="307571"/>
          </a:xfrm>
          <a:prstGeom prst="rect">
            <a:avLst/>
          </a:prstGeom>
          <a:solidFill>
            <a:srgbClr val="9BD3D9">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0731A9D-C2A1-984F-9528-828F6DF5BD6F}"/>
              </a:ext>
            </a:extLst>
          </p:cNvPr>
          <p:cNvSpPr/>
          <p:nvPr/>
        </p:nvSpPr>
        <p:spPr>
          <a:xfrm>
            <a:off x="1911927" y="3990108"/>
            <a:ext cx="7015942" cy="380723"/>
          </a:xfrm>
          <a:prstGeom prst="rect">
            <a:avLst/>
          </a:prstGeom>
          <a:solidFill>
            <a:schemeClr val="tx2">
              <a:lumMod val="75000"/>
              <a:alpha val="1490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8559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D9010E-89D3-9F4B-A183-B5632820AF43}"/>
              </a:ext>
            </a:extLst>
          </p:cNvPr>
          <p:cNvSpPr>
            <a:spLocks noGrp="1"/>
          </p:cNvSpPr>
          <p:nvPr>
            <p:ph type="sldNum" sz="quarter" idx="12"/>
          </p:nvPr>
        </p:nvSpPr>
        <p:spPr/>
        <p:txBody>
          <a:bodyPr/>
          <a:lstStyle/>
          <a:p>
            <a:fld id="{E6E5AD94-8CD5-9A4B-B9F7-1A29B6665B22}" type="slidenum">
              <a:rPr lang="en-US" smtClean="0"/>
              <a:t>23</a:t>
            </a:fld>
            <a:endParaRPr lang="en-US"/>
          </a:p>
        </p:txBody>
      </p:sp>
      <p:pic>
        <p:nvPicPr>
          <p:cNvPr id="4" name="Picture 3" descr="A screenshot of a cell phone&#10;&#10;Description automatically generated">
            <a:extLst>
              <a:ext uri="{FF2B5EF4-FFF2-40B4-BE49-F238E27FC236}">
                <a16:creationId xmlns:a16="http://schemas.microsoft.com/office/drawing/2014/main" id="{E350E92A-5E33-7A4B-AC7D-E1146D39C779}"/>
              </a:ext>
            </a:extLst>
          </p:cNvPr>
          <p:cNvPicPr>
            <a:picLocks noChangeAspect="1"/>
          </p:cNvPicPr>
          <p:nvPr/>
        </p:nvPicPr>
        <p:blipFill>
          <a:blip r:embed="rId3"/>
          <a:stretch>
            <a:fillRect/>
          </a:stretch>
        </p:blipFill>
        <p:spPr>
          <a:xfrm>
            <a:off x="1085850" y="0"/>
            <a:ext cx="10020300" cy="6858000"/>
          </a:xfrm>
          <a:prstGeom prst="rect">
            <a:avLst/>
          </a:prstGeom>
        </p:spPr>
      </p:pic>
      <p:sp>
        <p:nvSpPr>
          <p:cNvPr id="5" name="Rectangle 4">
            <a:extLst>
              <a:ext uri="{FF2B5EF4-FFF2-40B4-BE49-F238E27FC236}">
                <a16:creationId xmlns:a16="http://schemas.microsoft.com/office/drawing/2014/main" id="{BD1045DA-A47D-5E46-84F9-6B94C6AC40D4}"/>
              </a:ext>
            </a:extLst>
          </p:cNvPr>
          <p:cNvSpPr/>
          <p:nvPr/>
        </p:nvSpPr>
        <p:spPr>
          <a:xfrm>
            <a:off x="1085850" y="3707477"/>
            <a:ext cx="7232073" cy="2776451"/>
          </a:xfrm>
          <a:prstGeom prst="rect">
            <a:avLst/>
          </a:prstGeom>
          <a:solidFill>
            <a:srgbClr val="37A9D8">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DB5972B-C954-034F-9288-D7D4DD0CF5F8}"/>
              </a:ext>
            </a:extLst>
          </p:cNvPr>
          <p:cNvSpPr/>
          <p:nvPr/>
        </p:nvSpPr>
        <p:spPr>
          <a:xfrm>
            <a:off x="1346661" y="3429000"/>
            <a:ext cx="1679171" cy="278477"/>
          </a:xfrm>
          <a:prstGeom prst="rect">
            <a:avLst/>
          </a:prstGeom>
          <a:solidFill>
            <a:srgbClr val="92D05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24E2B87-AAC0-DB46-BCD2-543EF166B8BD}"/>
              </a:ext>
            </a:extLst>
          </p:cNvPr>
          <p:cNvSpPr/>
          <p:nvPr/>
        </p:nvSpPr>
        <p:spPr>
          <a:xfrm>
            <a:off x="1878676" y="403166"/>
            <a:ext cx="2128059" cy="278477"/>
          </a:xfrm>
          <a:prstGeom prst="rect">
            <a:avLst/>
          </a:prstGeom>
          <a:solidFill>
            <a:srgbClr val="9BD3D9">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4034E84-86B0-3047-B7E0-EFA0EE5AF37F}"/>
              </a:ext>
            </a:extLst>
          </p:cNvPr>
          <p:cNvSpPr/>
          <p:nvPr/>
        </p:nvSpPr>
        <p:spPr>
          <a:xfrm>
            <a:off x="6749935" y="199505"/>
            <a:ext cx="415636" cy="203661"/>
          </a:xfrm>
          <a:prstGeom prst="rect">
            <a:avLst/>
          </a:prstGeom>
          <a:solidFill>
            <a:srgbClr val="C00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6147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checkerboard(across)">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F5D55E-8001-5541-BEE8-D61CA86E6E5C}"/>
              </a:ext>
            </a:extLst>
          </p:cNvPr>
          <p:cNvSpPr>
            <a:spLocks noGrp="1"/>
          </p:cNvSpPr>
          <p:nvPr>
            <p:ph type="sldNum" sz="quarter" idx="12"/>
          </p:nvPr>
        </p:nvSpPr>
        <p:spPr/>
        <p:txBody>
          <a:bodyPr/>
          <a:lstStyle/>
          <a:p>
            <a:fld id="{E6E5AD94-8CD5-9A4B-B9F7-1A29B6665B22}" type="slidenum">
              <a:rPr lang="en-US" smtClean="0"/>
              <a:t>24</a:t>
            </a:fld>
            <a:endParaRPr lang="en-US"/>
          </a:p>
        </p:txBody>
      </p:sp>
      <p:pic>
        <p:nvPicPr>
          <p:cNvPr id="4" name="Picture 3" descr="A screenshot of a social media post&#10;&#10;Description automatically generated">
            <a:extLst>
              <a:ext uri="{FF2B5EF4-FFF2-40B4-BE49-F238E27FC236}">
                <a16:creationId xmlns:a16="http://schemas.microsoft.com/office/drawing/2014/main" id="{34F1BFDF-2B0F-914B-A832-E965E775B5A7}"/>
              </a:ext>
            </a:extLst>
          </p:cNvPr>
          <p:cNvPicPr>
            <a:picLocks noChangeAspect="1"/>
          </p:cNvPicPr>
          <p:nvPr/>
        </p:nvPicPr>
        <p:blipFill>
          <a:blip r:embed="rId3"/>
          <a:stretch>
            <a:fillRect/>
          </a:stretch>
        </p:blipFill>
        <p:spPr>
          <a:xfrm>
            <a:off x="1138106" y="0"/>
            <a:ext cx="9915787" cy="6858000"/>
          </a:xfrm>
          <a:prstGeom prst="rect">
            <a:avLst/>
          </a:prstGeom>
        </p:spPr>
      </p:pic>
      <p:sp>
        <p:nvSpPr>
          <p:cNvPr id="6" name="Rectangle 5">
            <a:extLst>
              <a:ext uri="{FF2B5EF4-FFF2-40B4-BE49-F238E27FC236}">
                <a16:creationId xmlns:a16="http://schemas.microsoft.com/office/drawing/2014/main" id="{AA584B9B-44B5-4A42-A5E8-CDB559F6FB07}"/>
              </a:ext>
            </a:extLst>
          </p:cNvPr>
          <p:cNvSpPr/>
          <p:nvPr/>
        </p:nvSpPr>
        <p:spPr>
          <a:xfrm>
            <a:off x="1928552" y="640080"/>
            <a:ext cx="3108961" cy="320040"/>
          </a:xfrm>
          <a:prstGeom prst="rect">
            <a:avLst/>
          </a:prstGeom>
          <a:solidFill>
            <a:srgbClr val="9BD3D9">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9E178DE-4D1A-7847-9EFC-92B8DAF45F1D}"/>
              </a:ext>
            </a:extLst>
          </p:cNvPr>
          <p:cNvSpPr/>
          <p:nvPr/>
        </p:nvSpPr>
        <p:spPr>
          <a:xfrm>
            <a:off x="1346661" y="3429000"/>
            <a:ext cx="1679171" cy="278477"/>
          </a:xfrm>
          <a:prstGeom prst="rect">
            <a:avLst/>
          </a:prstGeom>
          <a:solidFill>
            <a:srgbClr val="92D05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450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29028D-F8A6-BC40-B330-19EE33E1F8FE}"/>
              </a:ext>
            </a:extLst>
          </p:cNvPr>
          <p:cNvSpPr>
            <a:spLocks noGrp="1"/>
          </p:cNvSpPr>
          <p:nvPr>
            <p:ph type="sldNum" sz="quarter" idx="12"/>
          </p:nvPr>
        </p:nvSpPr>
        <p:spPr/>
        <p:txBody>
          <a:bodyPr/>
          <a:lstStyle/>
          <a:p>
            <a:fld id="{E6E5AD94-8CD5-9A4B-B9F7-1A29B6665B22}" type="slidenum">
              <a:rPr lang="en-US" smtClean="0"/>
              <a:t>25</a:t>
            </a:fld>
            <a:endParaRPr lang="en-US"/>
          </a:p>
        </p:txBody>
      </p:sp>
      <p:pic>
        <p:nvPicPr>
          <p:cNvPr id="4" name="Picture 3" descr="A screenshot of a cell phone&#10;&#10;Description automatically generated">
            <a:extLst>
              <a:ext uri="{FF2B5EF4-FFF2-40B4-BE49-F238E27FC236}">
                <a16:creationId xmlns:a16="http://schemas.microsoft.com/office/drawing/2014/main" id="{0AA854DB-B7B1-A74E-8BF7-9E85714D844A}"/>
              </a:ext>
            </a:extLst>
          </p:cNvPr>
          <p:cNvPicPr>
            <a:picLocks noChangeAspect="1"/>
          </p:cNvPicPr>
          <p:nvPr/>
        </p:nvPicPr>
        <p:blipFill>
          <a:blip r:embed="rId3"/>
          <a:stretch>
            <a:fillRect/>
          </a:stretch>
        </p:blipFill>
        <p:spPr>
          <a:xfrm>
            <a:off x="1119845" y="0"/>
            <a:ext cx="9952309" cy="6858000"/>
          </a:xfrm>
          <a:prstGeom prst="rect">
            <a:avLst/>
          </a:prstGeom>
        </p:spPr>
      </p:pic>
      <p:sp>
        <p:nvSpPr>
          <p:cNvPr id="5" name="Rectangle 4">
            <a:extLst>
              <a:ext uri="{FF2B5EF4-FFF2-40B4-BE49-F238E27FC236}">
                <a16:creationId xmlns:a16="http://schemas.microsoft.com/office/drawing/2014/main" id="{6B20426B-7731-3346-9FB2-107D7F34C68E}"/>
              </a:ext>
            </a:extLst>
          </p:cNvPr>
          <p:cNvSpPr/>
          <p:nvPr/>
        </p:nvSpPr>
        <p:spPr>
          <a:xfrm>
            <a:off x="1945178" y="831272"/>
            <a:ext cx="5552902" cy="311727"/>
          </a:xfrm>
          <a:prstGeom prst="rect">
            <a:avLst/>
          </a:prstGeom>
          <a:solidFill>
            <a:srgbClr val="9BD3D9">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9217A00-1079-DB48-A802-0FAC8DA421B3}"/>
              </a:ext>
            </a:extLst>
          </p:cNvPr>
          <p:cNvSpPr/>
          <p:nvPr/>
        </p:nvSpPr>
        <p:spPr>
          <a:xfrm>
            <a:off x="7996844" y="3707477"/>
            <a:ext cx="698269" cy="2776451"/>
          </a:xfrm>
          <a:prstGeom prst="rect">
            <a:avLst/>
          </a:prstGeom>
          <a:solidFill>
            <a:srgbClr val="37A9D8">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98C6414-BA6E-4349-974F-AB825BBB83FC}"/>
              </a:ext>
            </a:extLst>
          </p:cNvPr>
          <p:cNvSpPr/>
          <p:nvPr/>
        </p:nvSpPr>
        <p:spPr>
          <a:xfrm>
            <a:off x="1346661" y="3429000"/>
            <a:ext cx="1679171" cy="278477"/>
          </a:xfrm>
          <a:prstGeom prst="rect">
            <a:avLst/>
          </a:prstGeom>
          <a:solidFill>
            <a:srgbClr val="92D05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0873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ell phone&#10;&#10;Description automatically generated">
            <a:extLst>
              <a:ext uri="{FF2B5EF4-FFF2-40B4-BE49-F238E27FC236}">
                <a16:creationId xmlns:a16="http://schemas.microsoft.com/office/drawing/2014/main" id="{8221AE90-2025-6E45-9306-B656B7242594}"/>
              </a:ext>
            </a:extLst>
          </p:cNvPr>
          <p:cNvPicPr>
            <a:picLocks noChangeAspect="1"/>
          </p:cNvPicPr>
          <p:nvPr/>
        </p:nvPicPr>
        <p:blipFill>
          <a:blip r:embed="rId3"/>
          <a:stretch>
            <a:fillRect/>
          </a:stretch>
        </p:blipFill>
        <p:spPr>
          <a:xfrm>
            <a:off x="1131814" y="0"/>
            <a:ext cx="9928371" cy="6858000"/>
          </a:xfrm>
          <a:prstGeom prst="rect">
            <a:avLst/>
          </a:prstGeom>
        </p:spPr>
      </p:pic>
      <p:sp>
        <p:nvSpPr>
          <p:cNvPr id="2" name="Slide Number Placeholder 1">
            <a:extLst>
              <a:ext uri="{FF2B5EF4-FFF2-40B4-BE49-F238E27FC236}">
                <a16:creationId xmlns:a16="http://schemas.microsoft.com/office/drawing/2014/main" id="{6BB8568C-7928-8F49-93A9-4ABD9D4E1E02}"/>
              </a:ext>
            </a:extLst>
          </p:cNvPr>
          <p:cNvSpPr>
            <a:spLocks noGrp="1"/>
          </p:cNvSpPr>
          <p:nvPr>
            <p:ph type="sldNum" sz="quarter" idx="12"/>
          </p:nvPr>
        </p:nvSpPr>
        <p:spPr/>
        <p:txBody>
          <a:bodyPr/>
          <a:lstStyle/>
          <a:p>
            <a:fld id="{E6E5AD94-8CD5-9A4B-B9F7-1A29B6665B22}" type="slidenum">
              <a:rPr lang="en-US" smtClean="0"/>
              <a:t>26</a:t>
            </a:fld>
            <a:endParaRPr lang="en-US"/>
          </a:p>
        </p:txBody>
      </p:sp>
      <p:sp>
        <p:nvSpPr>
          <p:cNvPr id="5" name="Rectangle 4">
            <a:extLst>
              <a:ext uri="{FF2B5EF4-FFF2-40B4-BE49-F238E27FC236}">
                <a16:creationId xmlns:a16="http://schemas.microsoft.com/office/drawing/2014/main" id="{6543FD1E-DD50-4D41-AB67-17C90E11310F}"/>
              </a:ext>
            </a:extLst>
          </p:cNvPr>
          <p:cNvSpPr/>
          <p:nvPr/>
        </p:nvSpPr>
        <p:spPr>
          <a:xfrm>
            <a:off x="1928553" y="1047404"/>
            <a:ext cx="2942705" cy="278475"/>
          </a:xfrm>
          <a:prstGeom prst="rect">
            <a:avLst/>
          </a:prstGeom>
          <a:solidFill>
            <a:srgbClr val="9BD3D9">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3313B94-F330-4A46-9791-B1C1D1452DA5}"/>
              </a:ext>
            </a:extLst>
          </p:cNvPr>
          <p:cNvSpPr/>
          <p:nvPr/>
        </p:nvSpPr>
        <p:spPr>
          <a:xfrm>
            <a:off x="3050770" y="3657601"/>
            <a:ext cx="698269" cy="2776451"/>
          </a:xfrm>
          <a:prstGeom prst="rect">
            <a:avLst/>
          </a:prstGeom>
          <a:solidFill>
            <a:srgbClr val="37A9D8">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64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98EAE3-BBAB-CE4B-987A-08E01C722D9B}"/>
              </a:ext>
            </a:extLst>
          </p:cNvPr>
          <p:cNvSpPr>
            <a:spLocks noGrp="1"/>
          </p:cNvSpPr>
          <p:nvPr>
            <p:ph type="sldNum" sz="quarter" idx="12"/>
          </p:nvPr>
        </p:nvSpPr>
        <p:spPr/>
        <p:txBody>
          <a:bodyPr/>
          <a:lstStyle/>
          <a:p>
            <a:fld id="{E6E5AD94-8CD5-9A4B-B9F7-1A29B6665B22}" type="slidenum">
              <a:rPr lang="en-US" smtClean="0"/>
              <a:t>27</a:t>
            </a:fld>
            <a:endParaRPr lang="en-US"/>
          </a:p>
        </p:txBody>
      </p:sp>
      <p:pic>
        <p:nvPicPr>
          <p:cNvPr id="4" name="Picture 3" descr="A screenshot of a cell phone&#10;&#10;Description automatically generated">
            <a:extLst>
              <a:ext uri="{FF2B5EF4-FFF2-40B4-BE49-F238E27FC236}">
                <a16:creationId xmlns:a16="http://schemas.microsoft.com/office/drawing/2014/main" id="{9F868E1D-7F01-B343-9379-09EF3E182155}"/>
              </a:ext>
            </a:extLst>
          </p:cNvPr>
          <p:cNvPicPr>
            <a:picLocks noChangeAspect="1"/>
          </p:cNvPicPr>
          <p:nvPr/>
        </p:nvPicPr>
        <p:blipFill>
          <a:blip r:embed="rId3"/>
          <a:stretch>
            <a:fillRect/>
          </a:stretch>
        </p:blipFill>
        <p:spPr>
          <a:xfrm>
            <a:off x="1116386" y="0"/>
            <a:ext cx="9959228" cy="6858000"/>
          </a:xfrm>
          <a:prstGeom prst="rect">
            <a:avLst/>
          </a:prstGeom>
        </p:spPr>
      </p:pic>
      <p:sp>
        <p:nvSpPr>
          <p:cNvPr id="5" name="Rectangle 4">
            <a:extLst>
              <a:ext uri="{FF2B5EF4-FFF2-40B4-BE49-F238E27FC236}">
                <a16:creationId xmlns:a16="http://schemas.microsoft.com/office/drawing/2014/main" id="{B6F8D500-690F-CB47-A9BC-27444D827B9E}"/>
              </a:ext>
            </a:extLst>
          </p:cNvPr>
          <p:cNvSpPr/>
          <p:nvPr/>
        </p:nvSpPr>
        <p:spPr>
          <a:xfrm>
            <a:off x="1911929" y="1263535"/>
            <a:ext cx="1695796" cy="315883"/>
          </a:xfrm>
          <a:prstGeom prst="rect">
            <a:avLst/>
          </a:prstGeom>
          <a:solidFill>
            <a:srgbClr val="9BD3D9">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a:extLst>
              <a:ext uri="{FF2B5EF4-FFF2-40B4-BE49-F238E27FC236}">
                <a16:creationId xmlns:a16="http://schemas.microsoft.com/office/drawing/2014/main" id="{DB14E50E-7CA0-AD40-92FD-F1DB5C719B05}"/>
              </a:ext>
            </a:extLst>
          </p:cNvPr>
          <p:cNvSpPr/>
          <p:nvPr/>
        </p:nvSpPr>
        <p:spPr>
          <a:xfrm>
            <a:off x="6046123" y="3923607"/>
            <a:ext cx="49877" cy="2394065"/>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2750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977DF1-985B-AB40-9938-3121198D451E}"/>
              </a:ext>
            </a:extLst>
          </p:cNvPr>
          <p:cNvSpPr>
            <a:spLocks noGrp="1"/>
          </p:cNvSpPr>
          <p:nvPr>
            <p:ph type="sldNum" sz="quarter" idx="12"/>
          </p:nvPr>
        </p:nvSpPr>
        <p:spPr/>
        <p:txBody>
          <a:bodyPr/>
          <a:lstStyle/>
          <a:p>
            <a:fld id="{E6E5AD94-8CD5-9A4B-B9F7-1A29B6665B22}" type="slidenum">
              <a:rPr lang="en-US" smtClean="0"/>
              <a:t>28</a:t>
            </a:fld>
            <a:endParaRPr lang="en-US"/>
          </a:p>
        </p:txBody>
      </p:sp>
      <p:pic>
        <p:nvPicPr>
          <p:cNvPr id="4" name="Picture 3" descr="A screenshot of a cell phone&#10;&#10;Description automatically generated">
            <a:extLst>
              <a:ext uri="{FF2B5EF4-FFF2-40B4-BE49-F238E27FC236}">
                <a16:creationId xmlns:a16="http://schemas.microsoft.com/office/drawing/2014/main" id="{986AAACA-71E0-E045-84CE-1E42D2F9B585}"/>
              </a:ext>
            </a:extLst>
          </p:cNvPr>
          <p:cNvPicPr>
            <a:picLocks noChangeAspect="1"/>
          </p:cNvPicPr>
          <p:nvPr/>
        </p:nvPicPr>
        <p:blipFill>
          <a:blip r:embed="rId3"/>
          <a:stretch>
            <a:fillRect/>
          </a:stretch>
        </p:blipFill>
        <p:spPr>
          <a:xfrm>
            <a:off x="1098011" y="0"/>
            <a:ext cx="9995978" cy="6858000"/>
          </a:xfrm>
          <a:prstGeom prst="rect">
            <a:avLst/>
          </a:prstGeom>
        </p:spPr>
      </p:pic>
      <p:sp>
        <p:nvSpPr>
          <p:cNvPr id="5" name="Rectangle 4">
            <a:extLst>
              <a:ext uri="{FF2B5EF4-FFF2-40B4-BE49-F238E27FC236}">
                <a16:creationId xmlns:a16="http://schemas.microsoft.com/office/drawing/2014/main" id="{8E5321EE-E95E-ED49-9889-25B3DEAC67C0}"/>
              </a:ext>
            </a:extLst>
          </p:cNvPr>
          <p:cNvSpPr/>
          <p:nvPr/>
        </p:nvSpPr>
        <p:spPr>
          <a:xfrm>
            <a:off x="1911929" y="1446416"/>
            <a:ext cx="4588624" cy="299258"/>
          </a:xfrm>
          <a:prstGeom prst="rect">
            <a:avLst/>
          </a:prstGeom>
          <a:solidFill>
            <a:srgbClr val="9BD3D9">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AB72F0A-3471-A348-A5B9-FE11D10DEB3F}"/>
              </a:ext>
            </a:extLst>
          </p:cNvPr>
          <p:cNvSpPr/>
          <p:nvPr/>
        </p:nvSpPr>
        <p:spPr>
          <a:xfrm>
            <a:off x="1230285" y="5652655"/>
            <a:ext cx="1762298" cy="881149"/>
          </a:xfrm>
          <a:prstGeom prst="rect">
            <a:avLst/>
          </a:prstGeom>
          <a:solidFill>
            <a:srgbClr val="37A9D8">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7056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A5AA3D-8394-1F41-B9B4-F788F50363AC}"/>
              </a:ext>
            </a:extLst>
          </p:cNvPr>
          <p:cNvSpPr>
            <a:spLocks noGrp="1"/>
          </p:cNvSpPr>
          <p:nvPr>
            <p:ph type="sldNum" sz="quarter" idx="12"/>
          </p:nvPr>
        </p:nvSpPr>
        <p:spPr/>
        <p:txBody>
          <a:bodyPr/>
          <a:lstStyle/>
          <a:p>
            <a:fld id="{E6E5AD94-8CD5-9A4B-B9F7-1A29B6665B22}" type="slidenum">
              <a:rPr lang="en-US" smtClean="0"/>
              <a:t>29</a:t>
            </a:fld>
            <a:endParaRPr lang="en-US"/>
          </a:p>
        </p:txBody>
      </p:sp>
      <p:pic>
        <p:nvPicPr>
          <p:cNvPr id="4" name="Picture 3" descr="A screenshot of a cell phone&#10;&#10;Description automatically generated">
            <a:extLst>
              <a:ext uri="{FF2B5EF4-FFF2-40B4-BE49-F238E27FC236}">
                <a16:creationId xmlns:a16="http://schemas.microsoft.com/office/drawing/2014/main" id="{3C023ABB-500C-714E-B3A5-18BDC841BD78}"/>
              </a:ext>
            </a:extLst>
          </p:cNvPr>
          <p:cNvPicPr>
            <a:picLocks noChangeAspect="1"/>
          </p:cNvPicPr>
          <p:nvPr/>
        </p:nvPicPr>
        <p:blipFill>
          <a:blip r:embed="rId3"/>
          <a:stretch>
            <a:fillRect/>
          </a:stretch>
        </p:blipFill>
        <p:spPr>
          <a:xfrm>
            <a:off x="1122689" y="0"/>
            <a:ext cx="9946621" cy="6858000"/>
          </a:xfrm>
          <a:prstGeom prst="rect">
            <a:avLst/>
          </a:prstGeom>
        </p:spPr>
      </p:pic>
      <p:sp>
        <p:nvSpPr>
          <p:cNvPr id="5" name="Rectangle 4">
            <a:extLst>
              <a:ext uri="{FF2B5EF4-FFF2-40B4-BE49-F238E27FC236}">
                <a16:creationId xmlns:a16="http://schemas.microsoft.com/office/drawing/2014/main" id="{F486659A-A385-A943-995C-2A40B341E666}"/>
              </a:ext>
            </a:extLst>
          </p:cNvPr>
          <p:cNvSpPr/>
          <p:nvPr/>
        </p:nvSpPr>
        <p:spPr>
          <a:xfrm>
            <a:off x="1995056" y="1479668"/>
            <a:ext cx="1496289" cy="282630"/>
          </a:xfrm>
          <a:prstGeom prst="rect">
            <a:avLst/>
          </a:prstGeom>
          <a:solidFill>
            <a:srgbClr val="9BD3D9">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0D659E8-6FC8-B642-99DD-2BD142FA6785}"/>
              </a:ext>
            </a:extLst>
          </p:cNvPr>
          <p:cNvSpPr/>
          <p:nvPr/>
        </p:nvSpPr>
        <p:spPr>
          <a:xfrm>
            <a:off x="1246909" y="5212079"/>
            <a:ext cx="2244436" cy="1288474"/>
          </a:xfrm>
          <a:prstGeom prst="rect">
            <a:avLst/>
          </a:prstGeom>
          <a:solidFill>
            <a:srgbClr val="37A9D8">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4008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FC8FC-3473-1649-A589-F8FCD22AE7FE}"/>
              </a:ext>
            </a:extLst>
          </p:cNvPr>
          <p:cNvSpPr>
            <a:spLocks noGrp="1"/>
          </p:cNvSpPr>
          <p:nvPr>
            <p:ph type="title"/>
          </p:nvPr>
        </p:nvSpPr>
        <p:spPr/>
        <p:txBody>
          <a:bodyPr/>
          <a:lstStyle/>
          <a:p>
            <a:r>
              <a:rPr lang="en-US" dirty="0"/>
              <a:t>What is the Tidyverse?</a:t>
            </a:r>
          </a:p>
        </p:txBody>
      </p:sp>
      <p:sp>
        <p:nvSpPr>
          <p:cNvPr id="3" name="Content Placeholder 2">
            <a:extLst>
              <a:ext uri="{FF2B5EF4-FFF2-40B4-BE49-F238E27FC236}">
                <a16:creationId xmlns:a16="http://schemas.microsoft.com/office/drawing/2014/main" id="{975AC75B-E96B-CF4E-B6C6-D99F60C2749E}"/>
              </a:ext>
            </a:extLst>
          </p:cNvPr>
          <p:cNvSpPr>
            <a:spLocks noGrp="1"/>
          </p:cNvSpPr>
          <p:nvPr>
            <p:ph idx="1"/>
          </p:nvPr>
        </p:nvSpPr>
        <p:spPr/>
        <p:txBody>
          <a:bodyPr/>
          <a:lstStyle/>
          <a:p>
            <a:r>
              <a:rPr lang="en-US" dirty="0"/>
              <a:t>Collection of data reading, writing, cleaning, manipulation, and workflow packages designed for data science</a:t>
            </a:r>
          </a:p>
          <a:p>
            <a:r>
              <a:rPr lang="en-US" dirty="0"/>
              <a:t>Authored and maintained by RStudio</a:t>
            </a:r>
          </a:p>
          <a:p>
            <a:pPr lvl="1"/>
            <a:r>
              <a:rPr lang="en-US" dirty="0"/>
              <a:t>Jim Hester, </a:t>
            </a:r>
            <a:r>
              <a:rPr lang="en-US" dirty="0" err="1"/>
              <a:t>Yihui</a:t>
            </a:r>
            <a:r>
              <a:rPr lang="en-US" dirty="0"/>
              <a:t> </a:t>
            </a:r>
            <a:r>
              <a:rPr lang="en-US" dirty="0" err="1"/>
              <a:t>Xie</a:t>
            </a:r>
            <a:r>
              <a:rPr lang="en-US" dirty="0"/>
              <a:t>, Jenny Bryan, Hadley Wickham, many more</a:t>
            </a:r>
          </a:p>
          <a:p>
            <a:r>
              <a:rPr lang="en-US" dirty="0"/>
              <a:t>Designed to be cohesive and </a:t>
            </a:r>
            <a:r>
              <a:rPr lang="en-US" dirty="0" err="1"/>
              <a:t>interfunctional</a:t>
            </a:r>
            <a:endParaRPr lang="en-US" dirty="0"/>
          </a:p>
        </p:txBody>
      </p:sp>
      <p:sp>
        <p:nvSpPr>
          <p:cNvPr id="4" name="Slide Number Placeholder 3">
            <a:extLst>
              <a:ext uri="{FF2B5EF4-FFF2-40B4-BE49-F238E27FC236}">
                <a16:creationId xmlns:a16="http://schemas.microsoft.com/office/drawing/2014/main" id="{3E038EAA-EC27-B642-855F-100F22E3432A}"/>
              </a:ext>
            </a:extLst>
          </p:cNvPr>
          <p:cNvSpPr>
            <a:spLocks noGrp="1"/>
          </p:cNvSpPr>
          <p:nvPr>
            <p:ph type="sldNum" sz="quarter" idx="12"/>
          </p:nvPr>
        </p:nvSpPr>
        <p:spPr/>
        <p:txBody>
          <a:bodyPr/>
          <a:lstStyle/>
          <a:p>
            <a:fld id="{2F7CC612-E934-654C-9B83-98CA46B4174F}" type="slidenum">
              <a:rPr lang="en-US" smtClean="0"/>
              <a:t>3</a:t>
            </a:fld>
            <a:endParaRPr lang="en-US"/>
          </a:p>
        </p:txBody>
      </p:sp>
    </p:spTree>
    <p:extLst>
      <p:ext uri="{BB962C8B-B14F-4D97-AF65-F5344CB8AC3E}">
        <p14:creationId xmlns:p14="http://schemas.microsoft.com/office/powerpoint/2010/main" val="315572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85A224-644A-964C-A85C-E114B9A19F04}"/>
              </a:ext>
            </a:extLst>
          </p:cNvPr>
          <p:cNvSpPr>
            <a:spLocks noGrp="1"/>
          </p:cNvSpPr>
          <p:nvPr>
            <p:ph type="sldNum" sz="quarter" idx="12"/>
          </p:nvPr>
        </p:nvSpPr>
        <p:spPr/>
        <p:txBody>
          <a:bodyPr/>
          <a:lstStyle/>
          <a:p>
            <a:fld id="{E6E5AD94-8CD5-9A4B-B9F7-1A29B6665B22}" type="slidenum">
              <a:rPr lang="en-US" smtClean="0"/>
              <a:t>30</a:t>
            </a:fld>
            <a:endParaRPr lang="en-US"/>
          </a:p>
        </p:txBody>
      </p:sp>
      <p:sp>
        <p:nvSpPr>
          <p:cNvPr id="3" name="TextBox 2">
            <a:extLst>
              <a:ext uri="{FF2B5EF4-FFF2-40B4-BE49-F238E27FC236}">
                <a16:creationId xmlns:a16="http://schemas.microsoft.com/office/drawing/2014/main" id="{0CE9B591-1141-1542-A5DA-8A71B15BBBBB}"/>
              </a:ext>
            </a:extLst>
          </p:cNvPr>
          <p:cNvSpPr txBox="1"/>
          <p:nvPr/>
        </p:nvSpPr>
        <p:spPr>
          <a:xfrm>
            <a:off x="2787534" y="997528"/>
            <a:ext cx="6616931" cy="584775"/>
          </a:xfrm>
          <a:prstGeom prst="rect">
            <a:avLst/>
          </a:prstGeom>
          <a:noFill/>
        </p:spPr>
        <p:txBody>
          <a:bodyPr wrap="square" rtlCol="0">
            <a:spAutoFit/>
          </a:bodyPr>
          <a:lstStyle/>
          <a:p>
            <a:pPr algn="ctr"/>
            <a:r>
              <a:rPr lang="en-US" sz="3200" dirty="0"/>
              <a:t>Without piping…</a:t>
            </a:r>
          </a:p>
        </p:txBody>
      </p:sp>
      <p:pic>
        <p:nvPicPr>
          <p:cNvPr id="6" name="Picture 5">
            <a:extLst>
              <a:ext uri="{FF2B5EF4-FFF2-40B4-BE49-F238E27FC236}">
                <a16:creationId xmlns:a16="http://schemas.microsoft.com/office/drawing/2014/main" id="{068ED954-BD17-F64E-B2E8-6135A72D363B}"/>
              </a:ext>
            </a:extLst>
          </p:cNvPr>
          <p:cNvPicPr>
            <a:picLocks noChangeAspect="1"/>
          </p:cNvPicPr>
          <p:nvPr/>
        </p:nvPicPr>
        <p:blipFill>
          <a:blip r:embed="rId3"/>
          <a:stretch>
            <a:fillRect/>
          </a:stretch>
        </p:blipFill>
        <p:spPr>
          <a:xfrm>
            <a:off x="534067" y="2593572"/>
            <a:ext cx="11123865" cy="1589058"/>
          </a:xfrm>
          <a:prstGeom prst="rect">
            <a:avLst/>
          </a:prstGeom>
        </p:spPr>
      </p:pic>
    </p:spTree>
    <p:extLst>
      <p:ext uri="{BB962C8B-B14F-4D97-AF65-F5344CB8AC3E}">
        <p14:creationId xmlns:p14="http://schemas.microsoft.com/office/powerpoint/2010/main" val="35552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85A224-644A-964C-A85C-E114B9A19F04}"/>
              </a:ext>
            </a:extLst>
          </p:cNvPr>
          <p:cNvSpPr>
            <a:spLocks noGrp="1"/>
          </p:cNvSpPr>
          <p:nvPr>
            <p:ph type="sldNum" sz="quarter" idx="12"/>
          </p:nvPr>
        </p:nvSpPr>
        <p:spPr/>
        <p:txBody>
          <a:bodyPr/>
          <a:lstStyle/>
          <a:p>
            <a:fld id="{E6E5AD94-8CD5-9A4B-B9F7-1A29B6665B22}" type="slidenum">
              <a:rPr lang="en-US" smtClean="0"/>
              <a:t>31</a:t>
            </a:fld>
            <a:endParaRPr lang="en-US"/>
          </a:p>
        </p:txBody>
      </p:sp>
      <p:sp>
        <p:nvSpPr>
          <p:cNvPr id="3" name="TextBox 2">
            <a:extLst>
              <a:ext uri="{FF2B5EF4-FFF2-40B4-BE49-F238E27FC236}">
                <a16:creationId xmlns:a16="http://schemas.microsoft.com/office/drawing/2014/main" id="{0CE9B591-1141-1542-A5DA-8A71B15BBBBB}"/>
              </a:ext>
            </a:extLst>
          </p:cNvPr>
          <p:cNvSpPr txBox="1"/>
          <p:nvPr/>
        </p:nvSpPr>
        <p:spPr>
          <a:xfrm>
            <a:off x="2787534" y="480060"/>
            <a:ext cx="6616931" cy="584775"/>
          </a:xfrm>
          <a:prstGeom prst="rect">
            <a:avLst/>
          </a:prstGeom>
          <a:noFill/>
        </p:spPr>
        <p:txBody>
          <a:bodyPr wrap="square" rtlCol="0">
            <a:spAutoFit/>
          </a:bodyPr>
          <a:lstStyle/>
          <a:p>
            <a:pPr algn="ctr"/>
            <a:r>
              <a:rPr lang="en-US" sz="3200" dirty="0"/>
              <a:t>Sample of {ggplot2}</a:t>
            </a:r>
          </a:p>
        </p:txBody>
      </p:sp>
      <p:pic>
        <p:nvPicPr>
          <p:cNvPr id="5" name="Picture 4" descr="A screenshot of a cell phone&#10;&#10;Description automatically generated">
            <a:extLst>
              <a:ext uri="{FF2B5EF4-FFF2-40B4-BE49-F238E27FC236}">
                <a16:creationId xmlns:a16="http://schemas.microsoft.com/office/drawing/2014/main" id="{670A6A01-0A65-1C48-8725-8DC5CAB9EC35}"/>
              </a:ext>
            </a:extLst>
          </p:cNvPr>
          <p:cNvPicPr>
            <a:picLocks noChangeAspect="1"/>
          </p:cNvPicPr>
          <p:nvPr/>
        </p:nvPicPr>
        <p:blipFill>
          <a:blip r:embed="rId3"/>
          <a:stretch>
            <a:fillRect/>
          </a:stretch>
        </p:blipFill>
        <p:spPr>
          <a:xfrm>
            <a:off x="0" y="2959331"/>
            <a:ext cx="8619271" cy="1763789"/>
          </a:xfrm>
          <a:prstGeom prst="rect">
            <a:avLst/>
          </a:prstGeom>
        </p:spPr>
      </p:pic>
      <p:pic>
        <p:nvPicPr>
          <p:cNvPr id="8" name="Picture 7" descr="A picture containing table, different, air, group&#10;&#10;Description automatically generated">
            <a:extLst>
              <a:ext uri="{FF2B5EF4-FFF2-40B4-BE49-F238E27FC236}">
                <a16:creationId xmlns:a16="http://schemas.microsoft.com/office/drawing/2014/main" id="{7C2C64EC-18B0-7446-950A-E272B9C4F0EB}"/>
              </a:ext>
            </a:extLst>
          </p:cNvPr>
          <p:cNvPicPr>
            <a:picLocks noChangeAspect="1"/>
          </p:cNvPicPr>
          <p:nvPr/>
        </p:nvPicPr>
        <p:blipFill>
          <a:blip r:embed="rId4"/>
          <a:stretch>
            <a:fillRect/>
          </a:stretch>
        </p:blipFill>
        <p:spPr>
          <a:xfrm>
            <a:off x="6007100" y="1356417"/>
            <a:ext cx="6184900" cy="5384800"/>
          </a:xfrm>
          <a:prstGeom prst="rect">
            <a:avLst/>
          </a:prstGeom>
        </p:spPr>
      </p:pic>
      <p:sp>
        <p:nvSpPr>
          <p:cNvPr id="9" name="Rectangle 8">
            <a:extLst>
              <a:ext uri="{FF2B5EF4-FFF2-40B4-BE49-F238E27FC236}">
                <a16:creationId xmlns:a16="http://schemas.microsoft.com/office/drawing/2014/main" id="{7A3564E1-1DD3-4B43-AE00-6AB3E717A26C}"/>
              </a:ext>
            </a:extLst>
          </p:cNvPr>
          <p:cNvSpPr/>
          <p:nvPr/>
        </p:nvSpPr>
        <p:spPr>
          <a:xfrm>
            <a:off x="631767" y="3956858"/>
            <a:ext cx="4006735" cy="766262"/>
          </a:xfrm>
          <a:prstGeom prst="rect">
            <a:avLst/>
          </a:prstGeom>
          <a:solidFill>
            <a:srgbClr val="3494BA">
              <a:alpha val="1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6146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3B9916D0-1929-F943-BDD7-D8BE13F0E788}"/>
              </a:ext>
            </a:extLst>
          </p:cNvPr>
          <p:cNvPicPr>
            <a:picLocks noChangeAspect="1"/>
          </p:cNvPicPr>
          <p:nvPr/>
        </p:nvPicPr>
        <p:blipFill>
          <a:blip r:embed="rId3"/>
          <a:stretch>
            <a:fillRect/>
          </a:stretch>
        </p:blipFill>
        <p:spPr>
          <a:xfrm>
            <a:off x="133004" y="2989158"/>
            <a:ext cx="8096596" cy="1842528"/>
          </a:xfrm>
          <a:prstGeom prst="rect">
            <a:avLst/>
          </a:prstGeom>
        </p:spPr>
      </p:pic>
      <p:sp>
        <p:nvSpPr>
          <p:cNvPr id="2" name="Slide Number Placeholder 1">
            <a:extLst>
              <a:ext uri="{FF2B5EF4-FFF2-40B4-BE49-F238E27FC236}">
                <a16:creationId xmlns:a16="http://schemas.microsoft.com/office/drawing/2014/main" id="{CE85A224-644A-964C-A85C-E114B9A19F04}"/>
              </a:ext>
            </a:extLst>
          </p:cNvPr>
          <p:cNvSpPr>
            <a:spLocks noGrp="1"/>
          </p:cNvSpPr>
          <p:nvPr>
            <p:ph type="sldNum" sz="quarter" idx="12"/>
          </p:nvPr>
        </p:nvSpPr>
        <p:spPr/>
        <p:txBody>
          <a:bodyPr/>
          <a:lstStyle/>
          <a:p>
            <a:fld id="{E6E5AD94-8CD5-9A4B-B9F7-1A29B6665B22}" type="slidenum">
              <a:rPr lang="en-US" smtClean="0"/>
              <a:t>32</a:t>
            </a:fld>
            <a:endParaRPr lang="en-US"/>
          </a:p>
        </p:txBody>
      </p:sp>
      <p:sp>
        <p:nvSpPr>
          <p:cNvPr id="3" name="TextBox 2">
            <a:extLst>
              <a:ext uri="{FF2B5EF4-FFF2-40B4-BE49-F238E27FC236}">
                <a16:creationId xmlns:a16="http://schemas.microsoft.com/office/drawing/2014/main" id="{0CE9B591-1141-1542-A5DA-8A71B15BBBBB}"/>
              </a:ext>
            </a:extLst>
          </p:cNvPr>
          <p:cNvSpPr txBox="1"/>
          <p:nvPr/>
        </p:nvSpPr>
        <p:spPr>
          <a:xfrm>
            <a:off x="2787534" y="480060"/>
            <a:ext cx="6616931" cy="584775"/>
          </a:xfrm>
          <a:prstGeom prst="rect">
            <a:avLst/>
          </a:prstGeom>
          <a:noFill/>
        </p:spPr>
        <p:txBody>
          <a:bodyPr wrap="square" rtlCol="0">
            <a:spAutoFit/>
          </a:bodyPr>
          <a:lstStyle/>
          <a:p>
            <a:pPr algn="ctr"/>
            <a:r>
              <a:rPr lang="en-US" sz="3200" dirty="0"/>
              <a:t>Sample of {ggplot2}</a:t>
            </a:r>
          </a:p>
        </p:txBody>
      </p:sp>
      <p:sp>
        <p:nvSpPr>
          <p:cNvPr id="9" name="Rectangle 8">
            <a:extLst>
              <a:ext uri="{FF2B5EF4-FFF2-40B4-BE49-F238E27FC236}">
                <a16:creationId xmlns:a16="http://schemas.microsoft.com/office/drawing/2014/main" id="{7A3564E1-1DD3-4B43-AE00-6AB3E717A26C}"/>
              </a:ext>
            </a:extLst>
          </p:cNvPr>
          <p:cNvSpPr/>
          <p:nvPr/>
        </p:nvSpPr>
        <p:spPr>
          <a:xfrm>
            <a:off x="548641" y="4621875"/>
            <a:ext cx="1263534" cy="209811"/>
          </a:xfrm>
          <a:prstGeom prst="rect">
            <a:avLst/>
          </a:prstGeom>
          <a:solidFill>
            <a:srgbClr val="3494BA">
              <a:alpha val="1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different, group, clock&#10;&#10;Description automatically generated">
            <a:extLst>
              <a:ext uri="{FF2B5EF4-FFF2-40B4-BE49-F238E27FC236}">
                <a16:creationId xmlns:a16="http://schemas.microsoft.com/office/drawing/2014/main" id="{6CACB551-5AD3-A94B-8D88-4E34C03CEF86}"/>
              </a:ext>
            </a:extLst>
          </p:cNvPr>
          <p:cNvPicPr>
            <a:picLocks noChangeAspect="1"/>
          </p:cNvPicPr>
          <p:nvPr/>
        </p:nvPicPr>
        <p:blipFill>
          <a:blip r:embed="rId4"/>
          <a:stretch>
            <a:fillRect/>
          </a:stretch>
        </p:blipFill>
        <p:spPr>
          <a:xfrm>
            <a:off x="6007100" y="1309082"/>
            <a:ext cx="6184900" cy="5384800"/>
          </a:xfrm>
          <a:prstGeom prst="rect">
            <a:avLst/>
          </a:prstGeom>
        </p:spPr>
      </p:pic>
    </p:spTree>
    <p:extLst>
      <p:ext uri="{BB962C8B-B14F-4D97-AF65-F5344CB8AC3E}">
        <p14:creationId xmlns:p14="http://schemas.microsoft.com/office/powerpoint/2010/main" val="358570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04DD0A8-B7E9-2F46-AB88-80653AD0BC2D}"/>
              </a:ext>
            </a:extLst>
          </p:cNvPr>
          <p:cNvSpPr>
            <a:spLocks noGrp="1"/>
          </p:cNvSpPr>
          <p:nvPr>
            <p:ph type="title"/>
          </p:nvPr>
        </p:nvSpPr>
        <p:spPr>
          <a:xfrm>
            <a:off x="484188" y="960120"/>
            <a:ext cx="4026967" cy="4171278"/>
          </a:xfrm>
        </p:spPr>
        <p:txBody>
          <a:bodyPr>
            <a:normAutofit/>
          </a:bodyPr>
          <a:lstStyle/>
          <a:p>
            <a:pPr algn="r"/>
            <a:r>
              <a:rPr lang="en-US" sz="4400" dirty="0">
                <a:solidFill>
                  <a:schemeClr val="tx1"/>
                </a:solidFill>
              </a:rPr>
              <a:t>My Recommended Resources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68D3A11-FB58-D041-9B7D-8D9E3EAFE7D7}"/>
              </a:ext>
            </a:extLst>
          </p:cNvPr>
          <p:cNvSpPr>
            <a:spLocks noGrp="1"/>
          </p:cNvSpPr>
          <p:nvPr>
            <p:ph idx="1"/>
          </p:nvPr>
        </p:nvSpPr>
        <p:spPr>
          <a:xfrm>
            <a:off x="4983164" y="960120"/>
            <a:ext cx="5511800" cy="4171278"/>
          </a:xfrm>
        </p:spPr>
        <p:txBody>
          <a:bodyPr>
            <a:normAutofit/>
          </a:bodyPr>
          <a:lstStyle/>
          <a:p>
            <a:r>
              <a:rPr lang="en-US" dirty="0"/>
              <a:t>Online:</a:t>
            </a:r>
          </a:p>
          <a:p>
            <a:pPr lvl="1"/>
            <a:r>
              <a:rPr lang="en-US" dirty="0"/>
              <a:t>Roger Peng and John Leek on Coursera</a:t>
            </a:r>
          </a:p>
          <a:p>
            <a:pPr lvl="1"/>
            <a:r>
              <a:rPr lang="en-US" dirty="0" err="1"/>
              <a:t>DataCamp</a:t>
            </a:r>
            <a:r>
              <a:rPr lang="en-US" dirty="0"/>
              <a:t> (free and paid options)</a:t>
            </a:r>
          </a:p>
          <a:p>
            <a:pPr lvl="1"/>
            <a:r>
              <a:rPr lang="en-US" dirty="0">
                <a:hlinkClick r:id="rId3"/>
              </a:rPr>
              <a:t>https://homerhanumat.github.io/r-notes/index.html</a:t>
            </a:r>
            <a:endParaRPr lang="en-US" dirty="0"/>
          </a:p>
          <a:p>
            <a:r>
              <a:rPr lang="en-US" dirty="0"/>
              <a:t>Books:</a:t>
            </a:r>
          </a:p>
          <a:p>
            <a:pPr lvl="1"/>
            <a:r>
              <a:rPr lang="en-US" dirty="0"/>
              <a:t>Beyond Spreadsheets with R</a:t>
            </a:r>
          </a:p>
          <a:p>
            <a:pPr lvl="1"/>
            <a:r>
              <a:rPr lang="en-US" dirty="0"/>
              <a:t>R in Action</a:t>
            </a:r>
          </a:p>
          <a:p>
            <a:r>
              <a:rPr lang="en-US" dirty="0"/>
              <a:t>In R:</a:t>
            </a:r>
          </a:p>
          <a:p>
            <a:pPr lvl="1"/>
            <a:r>
              <a:rPr lang="en-US" dirty="0"/>
              <a:t>swirl()</a:t>
            </a:r>
          </a:p>
          <a:p>
            <a:pPr lvl="1"/>
            <a:r>
              <a:rPr lang="en-US" dirty="0"/>
              <a:t>RStudio </a:t>
            </a:r>
            <a:r>
              <a:rPr lang="en-US" dirty="0" err="1"/>
              <a:t>cheatsheets</a:t>
            </a:r>
            <a:endParaRPr lang="en-US" dirty="0"/>
          </a:p>
        </p:txBody>
      </p:sp>
      <p:sp>
        <p:nvSpPr>
          <p:cNvPr id="4" name="Slide Number Placeholder 3">
            <a:extLst>
              <a:ext uri="{FF2B5EF4-FFF2-40B4-BE49-F238E27FC236}">
                <a16:creationId xmlns:a16="http://schemas.microsoft.com/office/drawing/2014/main" id="{6E6E6C85-B750-7C42-B7F2-5A3236C0098B}"/>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6E5AD94-8CD5-9A4B-B9F7-1A29B6665B22}" type="slidenum">
              <a:rPr kumimoji="0" lang="en-US" sz="1000" b="0" i="0" u="none" strike="noStrike" kern="1200" cap="none" spc="0" normalizeH="0" baseline="0" noProof="0" smtClean="0">
                <a:ln>
                  <a:noFill/>
                </a:ln>
                <a:solidFill>
                  <a:prstClr val="black">
                    <a:tint val="75000"/>
                  </a:prstClr>
                </a:solidFill>
                <a:effectLst/>
                <a:uLnTx/>
                <a:uFillTx/>
                <a:latin typeface="Rockwell" panose="020606030202050204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000" b="0" i="0" u="none" strike="noStrike" kern="1200" cap="none" spc="0" normalizeH="0" baseline="0" noProof="0">
              <a:ln>
                <a:noFill/>
              </a:ln>
              <a:solidFill>
                <a:prstClr val="black">
                  <a:tint val="75000"/>
                </a:prstClr>
              </a:solidFill>
              <a:effectLst/>
              <a:uLnTx/>
              <a:uFillTx/>
              <a:latin typeface="Rockwell" panose="02060603020205020403"/>
              <a:ea typeface="+mn-ea"/>
              <a:cs typeface="+mn-cs"/>
            </a:endParaRPr>
          </a:p>
        </p:txBody>
      </p:sp>
    </p:spTree>
    <p:extLst>
      <p:ext uri="{BB962C8B-B14F-4D97-AF65-F5344CB8AC3E}">
        <p14:creationId xmlns:p14="http://schemas.microsoft.com/office/powerpoint/2010/main" val="25713277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04DD0A8-B7E9-2F46-AB88-80653AD0BC2D}"/>
              </a:ext>
            </a:extLst>
          </p:cNvPr>
          <p:cNvSpPr>
            <a:spLocks noGrp="1"/>
          </p:cNvSpPr>
          <p:nvPr>
            <p:ph type="title"/>
          </p:nvPr>
        </p:nvSpPr>
        <p:spPr>
          <a:xfrm>
            <a:off x="484188" y="960120"/>
            <a:ext cx="4026967" cy="4171278"/>
          </a:xfrm>
        </p:spPr>
        <p:txBody>
          <a:bodyPr>
            <a:normAutofit/>
          </a:bodyPr>
          <a:lstStyle/>
          <a:p>
            <a:pPr algn="r"/>
            <a:r>
              <a:rPr lang="en-US" sz="4400" dirty="0">
                <a:solidFill>
                  <a:schemeClr val="tx1"/>
                </a:solidFill>
              </a:rPr>
              <a:t>Questions?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68D3A11-FB58-D041-9B7D-8D9E3EAFE7D7}"/>
              </a:ext>
            </a:extLst>
          </p:cNvPr>
          <p:cNvSpPr>
            <a:spLocks noGrp="1"/>
          </p:cNvSpPr>
          <p:nvPr>
            <p:ph idx="1"/>
          </p:nvPr>
        </p:nvSpPr>
        <p:spPr>
          <a:xfrm>
            <a:off x="4983164" y="960120"/>
            <a:ext cx="5511800" cy="4171278"/>
          </a:xfrm>
        </p:spPr>
        <p:txBody>
          <a:bodyPr>
            <a:normAutofit/>
          </a:bodyPr>
          <a:lstStyle/>
          <a:p>
            <a:r>
              <a:rPr lang="en-US" dirty="0"/>
              <a:t>Slides available on my GitHub, </a:t>
            </a:r>
            <a:r>
              <a:rPr lang="en-US" dirty="0" err="1"/>
              <a:t>NeuroShepherd</a:t>
            </a:r>
            <a:r>
              <a:rPr lang="en-US" dirty="0"/>
              <a:t>, in the </a:t>
            </a:r>
            <a:r>
              <a:rPr lang="en-US" dirty="0" err="1"/>
              <a:t>R_Coding_Presentations</a:t>
            </a:r>
            <a:r>
              <a:rPr lang="en-US" dirty="0"/>
              <a:t> folder</a:t>
            </a:r>
          </a:p>
          <a:p>
            <a:r>
              <a:rPr lang="en-US" dirty="0"/>
              <a:t>Video recording to be posted on </a:t>
            </a:r>
            <a:r>
              <a:rPr lang="en-US" dirty="0" err="1"/>
              <a:t>MACipedia</a:t>
            </a:r>
            <a:r>
              <a:rPr lang="en-US" dirty="0"/>
              <a:t> Data Science and Coding page</a:t>
            </a:r>
          </a:p>
        </p:txBody>
      </p:sp>
      <p:sp>
        <p:nvSpPr>
          <p:cNvPr id="4" name="Slide Number Placeholder 3">
            <a:extLst>
              <a:ext uri="{FF2B5EF4-FFF2-40B4-BE49-F238E27FC236}">
                <a16:creationId xmlns:a16="http://schemas.microsoft.com/office/drawing/2014/main" id="{6E6E6C85-B750-7C42-B7F2-5A3236C0098B}"/>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6E5AD94-8CD5-9A4B-B9F7-1A29B6665B22}" type="slidenum">
              <a:rPr kumimoji="0" lang="en-US" sz="1000" b="0" i="0" u="none" strike="noStrike" kern="1200" cap="none" spc="0" normalizeH="0" baseline="0" noProof="0" smtClean="0">
                <a:ln>
                  <a:noFill/>
                </a:ln>
                <a:solidFill>
                  <a:prstClr val="black">
                    <a:tint val="75000"/>
                  </a:prstClr>
                </a:solidFill>
                <a:effectLst/>
                <a:uLnTx/>
                <a:uFillTx/>
                <a:latin typeface="Rockwell" panose="020606030202050204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000" b="0" i="0" u="none" strike="noStrike" kern="1200" cap="none" spc="0" normalizeH="0" baseline="0" noProof="0">
              <a:ln>
                <a:noFill/>
              </a:ln>
              <a:solidFill>
                <a:prstClr val="black">
                  <a:tint val="75000"/>
                </a:prstClr>
              </a:solidFill>
              <a:effectLst/>
              <a:uLnTx/>
              <a:uFillTx/>
              <a:latin typeface="Rockwell" panose="02060603020205020403"/>
              <a:ea typeface="+mn-ea"/>
              <a:cs typeface="+mn-cs"/>
            </a:endParaRPr>
          </a:p>
        </p:txBody>
      </p:sp>
    </p:spTree>
    <p:extLst>
      <p:ext uri="{BB962C8B-B14F-4D97-AF65-F5344CB8AC3E}">
        <p14:creationId xmlns:p14="http://schemas.microsoft.com/office/powerpoint/2010/main" val="759937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9D2A2-FC4A-EE41-915D-E7385C6677E6}"/>
              </a:ext>
            </a:extLst>
          </p:cNvPr>
          <p:cNvSpPr>
            <a:spLocks noGrp="1"/>
          </p:cNvSpPr>
          <p:nvPr>
            <p:ph type="title"/>
          </p:nvPr>
        </p:nvSpPr>
        <p:spPr/>
        <p:txBody>
          <a:bodyPr/>
          <a:lstStyle/>
          <a:p>
            <a:r>
              <a:rPr lang="en-US" dirty="0"/>
              <a:t>Tidyverse Philosophy</a:t>
            </a:r>
          </a:p>
        </p:txBody>
      </p:sp>
      <p:sp>
        <p:nvSpPr>
          <p:cNvPr id="3" name="Content Placeholder 2">
            <a:extLst>
              <a:ext uri="{FF2B5EF4-FFF2-40B4-BE49-F238E27FC236}">
                <a16:creationId xmlns:a16="http://schemas.microsoft.com/office/drawing/2014/main" id="{11632819-0762-DB42-A1BF-10C00F8E234C}"/>
              </a:ext>
            </a:extLst>
          </p:cNvPr>
          <p:cNvSpPr>
            <a:spLocks noGrp="1"/>
          </p:cNvSpPr>
          <p:nvPr>
            <p:ph idx="1"/>
          </p:nvPr>
        </p:nvSpPr>
        <p:spPr/>
        <p:txBody>
          <a:bodyPr/>
          <a:lstStyle/>
          <a:p>
            <a:r>
              <a:rPr lang="en-US" dirty="0"/>
              <a:t>Shared grammar across packages</a:t>
            </a:r>
          </a:p>
          <a:p>
            <a:pPr lvl="1"/>
            <a:r>
              <a:rPr lang="en-US" dirty="0"/>
              <a:t>Learn 1 package, learn them all*</a:t>
            </a:r>
          </a:p>
          <a:p>
            <a:r>
              <a:rPr lang="en-US" dirty="0"/>
              <a:t>Oriented around functional programming and simplified workflows</a:t>
            </a:r>
          </a:p>
          <a:p>
            <a:pPr lvl="1"/>
            <a:r>
              <a:rPr lang="en-US" dirty="0"/>
              <a:t>Pipe operator, multi-function construction, etc.</a:t>
            </a:r>
          </a:p>
          <a:p>
            <a:r>
              <a:rPr lang="en-US" dirty="0"/>
              <a:t>Code should be human readable, machine executable</a:t>
            </a:r>
          </a:p>
          <a:p>
            <a:pPr lvl="1"/>
            <a:r>
              <a:rPr lang="en-US" dirty="0"/>
              <a:t>Function naming scheme: </a:t>
            </a:r>
            <a:r>
              <a:rPr lang="en-US" i="1" dirty="0"/>
              <a:t>verb_*()</a:t>
            </a:r>
          </a:p>
          <a:p>
            <a:pPr lvl="1"/>
            <a:r>
              <a:rPr lang="en-US" dirty="0"/>
              <a:t>Ex: </a:t>
            </a:r>
            <a:r>
              <a:rPr lang="en-US" dirty="0" err="1"/>
              <a:t>read_csv</a:t>
            </a:r>
            <a:r>
              <a:rPr lang="en-US" dirty="0"/>
              <a:t>() and </a:t>
            </a:r>
            <a:r>
              <a:rPr lang="en-US" dirty="0" err="1"/>
              <a:t>filter_at</a:t>
            </a:r>
            <a:r>
              <a:rPr lang="en-US" dirty="0"/>
              <a:t>()</a:t>
            </a:r>
          </a:p>
        </p:txBody>
      </p:sp>
      <p:sp>
        <p:nvSpPr>
          <p:cNvPr id="4" name="Slide Number Placeholder 3">
            <a:extLst>
              <a:ext uri="{FF2B5EF4-FFF2-40B4-BE49-F238E27FC236}">
                <a16:creationId xmlns:a16="http://schemas.microsoft.com/office/drawing/2014/main" id="{C1DF14DD-1F5B-DD43-80F6-1F76F479E430}"/>
              </a:ext>
            </a:extLst>
          </p:cNvPr>
          <p:cNvSpPr>
            <a:spLocks noGrp="1"/>
          </p:cNvSpPr>
          <p:nvPr>
            <p:ph type="sldNum" sz="quarter" idx="12"/>
          </p:nvPr>
        </p:nvSpPr>
        <p:spPr/>
        <p:txBody>
          <a:bodyPr/>
          <a:lstStyle/>
          <a:p>
            <a:fld id="{2F7CC612-E934-654C-9B83-98CA46B4174F}" type="slidenum">
              <a:rPr lang="en-US" smtClean="0"/>
              <a:t>4</a:t>
            </a:fld>
            <a:endParaRPr lang="en-US"/>
          </a:p>
        </p:txBody>
      </p:sp>
    </p:spTree>
    <p:extLst>
      <p:ext uri="{BB962C8B-B14F-4D97-AF65-F5344CB8AC3E}">
        <p14:creationId xmlns:p14="http://schemas.microsoft.com/office/powerpoint/2010/main" val="1817796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5CDAE-98A1-C44D-B7BF-B4AA8E8CD976}"/>
              </a:ext>
            </a:extLst>
          </p:cNvPr>
          <p:cNvSpPr>
            <a:spLocks noGrp="1"/>
          </p:cNvSpPr>
          <p:nvPr>
            <p:ph type="title"/>
          </p:nvPr>
        </p:nvSpPr>
        <p:spPr/>
        <p:txBody>
          <a:bodyPr/>
          <a:lstStyle/>
          <a:p>
            <a:r>
              <a:rPr lang="en-US" dirty="0"/>
              <a:t>5 Reasons to use {tidyverse}</a:t>
            </a:r>
          </a:p>
        </p:txBody>
      </p:sp>
      <p:sp>
        <p:nvSpPr>
          <p:cNvPr id="3" name="Content Placeholder 2">
            <a:extLst>
              <a:ext uri="{FF2B5EF4-FFF2-40B4-BE49-F238E27FC236}">
                <a16:creationId xmlns:a16="http://schemas.microsoft.com/office/drawing/2014/main" id="{6F203514-8B7D-B54D-831D-769D35EFD00F}"/>
              </a:ext>
            </a:extLst>
          </p:cNvPr>
          <p:cNvSpPr>
            <a:spLocks noGrp="1"/>
          </p:cNvSpPr>
          <p:nvPr>
            <p:ph idx="1"/>
          </p:nvPr>
        </p:nvSpPr>
        <p:spPr/>
        <p:txBody>
          <a:bodyPr>
            <a:normAutofit/>
          </a:bodyPr>
          <a:lstStyle/>
          <a:p>
            <a:pPr marL="514350" indent="-514350">
              <a:buFont typeface="+mj-lt"/>
              <a:buAutoNum type="arabicPeriod"/>
            </a:pPr>
            <a:r>
              <a:rPr lang="en-US" dirty="0"/>
              <a:t>Execution Speed</a:t>
            </a:r>
          </a:p>
          <a:p>
            <a:pPr lvl="1"/>
            <a:r>
              <a:rPr lang="en-US" dirty="0"/>
              <a:t>Many functions outsourced to C++ for efficiency</a:t>
            </a:r>
          </a:p>
          <a:p>
            <a:pPr marL="514350" indent="-514350">
              <a:buFont typeface="+mj-lt"/>
              <a:buAutoNum type="arabicPeriod"/>
            </a:pPr>
            <a:r>
              <a:rPr lang="en-US" dirty="0"/>
              <a:t>Default documentation</a:t>
            </a:r>
          </a:p>
          <a:p>
            <a:pPr lvl="1"/>
            <a:r>
              <a:rPr lang="en-US" dirty="0"/>
              <a:t>Opinion: package vignettes and function help is great</a:t>
            </a:r>
          </a:p>
          <a:p>
            <a:pPr marL="514350" indent="-514350">
              <a:buFont typeface="+mj-lt"/>
              <a:buAutoNum type="arabicPeriod"/>
            </a:pPr>
            <a:r>
              <a:rPr lang="en-US" dirty="0"/>
              <a:t>Functional and convenient</a:t>
            </a:r>
          </a:p>
          <a:p>
            <a:pPr lvl="1"/>
            <a:r>
              <a:rPr lang="en-US" dirty="0"/>
              <a:t>Pre-existing functions for most data cleaning procedures</a:t>
            </a:r>
          </a:p>
          <a:p>
            <a:pPr marL="514350" indent="-514350">
              <a:buFont typeface="+mj-lt"/>
              <a:buAutoNum type="arabicPeriod"/>
            </a:pPr>
            <a:r>
              <a:rPr lang="en-US" dirty="0"/>
              <a:t>“Because everyone else uses them”</a:t>
            </a:r>
          </a:p>
          <a:p>
            <a:pPr lvl="1"/>
            <a:r>
              <a:rPr lang="en-US" dirty="0"/>
              <a:t>Existing explanations at Stack O and RStudio Community</a:t>
            </a:r>
          </a:p>
          <a:p>
            <a:pPr marL="514350" indent="-514350">
              <a:buFont typeface="+mj-lt"/>
              <a:buAutoNum type="arabicPeriod"/>
            </a:pPr>
            <a:r>
              <a:rPr lang="en-US" dirty="0"/>
              <a:t>Readability of your code</a:t>
            </a:r>
          </a:p>
          <a:p>
            <a:pPr lvl="1"/>
            <a:r>
              <a:rPr lang="en-US" dirty="0"/>
              <a:t>Easier to write, share, reproduce, and understand later</a:t>
            </a:r>
          </a:p>
        </p:txBody>
      </p:sp>
      <p:sp>
        <p:nvSpPr>
          <p:cNvPr id="4" name="Slide Number Placeholder 3">
            <a:extLst>
              <a:ext uri="{FF2B5EF4-FFF2-40B4-BE49-F238E27FC236}">
                <a16:creationId xmlns:a16="http://schemas.microsoft.com/office/drawing/2014/main" id="{AC723D80-51A4-D249-A67C-3241EA9E7D5F}"/>
              </a:ext>
            </a:extLst>
          </p:cNvPr>
          <p:cNvSpPr>
            <a:spLocks noGrp="1"/>
          </p:cNvSpPr>
          <p:nvPr>
            <p:ph type="sldNum" sz="quarter" idx="12"/>
          </p:nvPr>
        </p:nvSpPr>
        <p:spPr/>
        <p:txBody>
          <a:bodyPr/>
          <a:lstStyle/>
          <a:p>
            <a:fld id="{2F7CC612-E934-654C-9B83-98CA46B4174F}" type="slidenum">
              <a:rPr lang="en-US" smtClean="0"/>
              <a:t>5</a:t>
            </a:fld>
            <a:endParaRPr lang="en-US"/>
          </a:p>
        </p:txBody>
      </p:sp>
    </p:spTree>
    <p:extLst>
      <p:ext uri="{BB962C8B-B14F-4D97-AF65-F5344CB8AC3E}">
        <p14:creationId xmlns:p14="http://schemas.microsoft.com/office/powerpoint/2010/main" val="184394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2ECB1-3E37-E343-B09F-BF819BB87529}"/>
              </a:ext>
            </a:extLst>
          </p:cNvPr>
          <p:cNvSpPr>
            <a:spLocks noGrp="1"/>
          </p:cNvSpPr>
          <p:nvPr>
            <p:ph type="title"/>
          </p:nvPr>
        </p:nvSpPr>
        <p:spPr>
          <a:xfrm>
            <a:off x="838200" y="2766218"/>
            <a:ext cx="10515600" cy="1325563"/>
          </a:xfrm>
        </p:spPr>
        <p:txBody>
          <a:bodyPr/>
          <a:lstStyle/>
          <a:p>
            <a:pPr algn="ctr"/>
            <a:r>
              <a:rPr lang="en-US" dirty="0">
                <a:solidFill>
                  <a:schemeClr val="tx1"/>
                </a:solidFill>
              </a:rPr>
              <a:t>{tidyverse}</a:t>
            </a:r>
          </a:p>
        </p:txBody>
      </p:sp>
      <p:pic>
        <p:nvPicPr>
          <p:cNvPr id="5" name="Picture 4">
            <a:extLst>
              <a:ext uri="{FF2B5EF4-FFF2-40B4-BE49-F238E27FC236}">
                <a16:creationId xmlns:a16="http://schemas.microsoft.com/office/drawing/2014/main" id="{7998587F-D857-AC4D-B6F1-9D529E409A64}"/>
              </a:ext>
            </a:extLst>
          </p:cNvPr>
          <p:cNvPicPr>
            <a:picLocks noChangeAspect="1"/>
          </p:cNvPicPr>
          <p:nvPr/>
        </p:nvPicPr>
        <p:blipFill>
          <a:blip r:embed="rId3"/>
          <a:stretch>
            <a:fillRect/>
          </a:stretch>
        </p:blipFill>
        <p:spPr>
          <a:xfrm>
            <a:off x="4943757" y="53352"/>
            <a:ext cx="2294239" cy="2659232"/>
          </a:xfrm>
          <a:prstGeom prst="rect">
            <a:avLst/>
          </a:prstGeom>
        </p:spPr>
      </p:pic>
      <p:pic>
        <p:nvPicPr>
          <p:cNvPr id="7" name="Picture 6">
            <a:extLst>
              <a:ext uri="{FF2B5EF4-FFF2-40B4-BE49-F238E27FC236}">
                <a16:creationId xmlns:a16="http://schemas.microsoft.com/office/drawing/2014/main" id="{9C8C4F15-0C1B-B74D-AEF0-8D6605D0A6BE}"/>
              </a:ext>
            </a:extLst>
          </p:cNvPr>
          <p:cNvPicPr>
            <a:picLocks noChangeAspect="1"/>
          </p:cNvPicPr>
          <p:nvPr/>
        </p:nvPicPr>
        <p:blipFill>
          <a:blip r:embed="rId4"/>
          <a:stretch>
            <a:fillRect/>
          </a:stretch>
        </p:blipFill>
        <p:spPr>
          <a:xfrm>
            <a:off x="240332" y="2099524"/>
            <a:ext cx="2293811" cy="2658949"/>
          </a:xfrm>
          <a:prstGeom prst="rect">
            <a:avLst/>
          </a:prstGeom>
        </p:spPr>
      </p:pic>
      <p:pic>
        <p:nvPicPr>
          <p:cNvPr id="9" name="Picture 8">
            <a:extLst>
              <a:ext uri="{FF2B5EF4-FFF2-40B4-BE49-F238E27FC236}">
                <a16:creationId xmlns:a16="http://schemas.microsoft.com/office/drawing/2014/main" id="{AB5CC027-8731-DF4C-AE3D-26FA0CE45682}"/>
              </a:ext>
            </a:extLst>
          </p:cNvPr>
          <p:cNvPicPr>
            <a:picLocks noChangeAspect="1"/>
          </p:cNvPicPr>
          <p:nvPr/>
        </p:nvPicPr>
        <p:blipFill>
          <a:blip r:embed="rId5"/>
          <a:stretch>
            <a:fillRect/>
          </a:stretch>
        </p:blipFill>
        <p:spPr>
          <a:xfrm>
            <a:off x="4949094" y="4174267"/>
            <a:ext cx="2293812" cy="2658950"/>
          </a:xfrm>
          <a:prstGeom prst="rect">
            <a:avLst/>
          </a:prstGeom>
        </p:spPr>
      </p:pic>
      <p:pic>
        <p:nvPicPr>
          <p:cNvPr id="15" name="Picture 14">
            <a:extLst>
              <a:ext uri="{FF2B5EF4-FFF2-40B4-BE49-F238E27FC236}">
                <a16:creationId xmlns:a16="http://schemas.microsoft.com/office/drawing/2014/main" id="{5CE32218-EC23-8E45-B8CF-FC4C664B679E}"/>
              </a:ext>
            </a:extLst>
          </p:cNvPr>
          <p:cNvPicPr>
            <a:picLocks noChangeAspect="1"/>
          </p:cNvPicPr>
          <p:nvPr/>
        </p:nvPicPr>
        <p:blipFill>
          <a:blip r:embed="rId6"/>
          <a:stretch>
            <a:fillRect/>
          </a:stretch>
        </p:blipFill>
        <p:spPr>
          <a:xfrm>
            <a:off x="7760473" y="4174267"/>
            <a:ext cx="2294240" cy="2658950"/>
          </a:xfrm>
          <a:prstGeom prst="rect">
            <a:avLst/>
          </a:prstGeom>
        </p:spPr>
      </p:pic>
      <p:pic>
        <p:nvPicPr>
          <p:cNvPr id="17" name="Picture 16">
            <a:extLst>
              <a:ext uri="{FF2B5EF4-FFF2-40B4-BE49-F238E27FC236}">
                <a16:creationId xmlns:a16="http://schemas.microsoft.com/office/drawing/2014/main" id="{380EDCFD-33FC-3545-8AD7-B96089D0D103}"/>
              </a:ext>
            </a:extLst>
          </p:cNvPr>
          <p:cNvPicPr>
            <a:picLocks noChangeAspect="1"/>
          </p:cNvPicPr>
          <p:nvPr/>
        </p:nvPicPr>
        <p:blipFill>
          <a:blip r:embed="rId7"/>
          <a:stretch>
            <a:fillRect/>
          </a:stretch>
        </p:blipFill>
        <p:spPr>
          <a:xfrm>
            <a:off x="7760474" y="80169"/>
            <a:ext cx="2294239" cy="2659232"/>
          </a:xfrm>
          <a:prstGeom prst="rect">
            <a:avLst/>
          </a:prstGeom>
        </p:spPr>
      </p:pic>
      <p:pic>
        <p:nvPicPr>
          <p:cNvPr id="19" name="Picture 18">
            <a:extLst>
              <a:ext uri="{FF2B5EF4-FFF2-40B4-BE49-F238E27FC236}">
                <a16:creationId xmlns:a16="http://schemas.microsoft.com/office/drawing/2014/main" id="{82A14D64-9445-EE49-8E11-5E0ABFA1C7F3}"/>
              </a:ext>
            </a:extLst>
          </p:cNvPr>
          <p:cNvPicPr>
            <a:picLocks noChangeAspect="1"/>
          </p:cNvPicPr>
          <p:nvPr/>
        </p:nvPicPr>
        <p:blipFill>
          <a:blip r:embed="rId8"/>
          <a:stretch>
            <a:fillRect/>
          </a:stretch>
        </p:blipFill>
        <p:spPr>
          <a:xfrm>
            <a:off x="2137286" y="4199050"/>
            <a:ext cx="2293813" cy="2658950"/>
          </a:xfrm>
          <a:prstGeom prst="rect">
            <a:avLst/>
          </a:prstGeom>
        </p:spPr>
      </p:pic>
      <p:pic>
        <p:nvPicPr>
          <p:cNvPr id="21" name="Picture 20">
            <a:extLst>
              <a:ext uri="{FF2B5EF4-FFF2-40B4-BE49-F238E27FC236}">
                <a16:creationId xmlns:a16="http://schemas.microsoft.com/office/drawing/2014/main" id="{6BD1885D-B1BE-1647-92D2-000AFA2A5333}"/>
              </a:ext>
            </a:extLst>
          </p:cNvPr>
          <p:cNvPicPr>
            <a:picLocks noChangeAspect="1"/>
          </p:cNvPicPr>
          <p:nvPr/>
        </p:nvPicPr>
        <p:blipFill>
          <a:blip r:embed="rId9"/>
          <a:stretch>
            <a:fillRect/>
          </a:stretch>
        </p:blipFill>
        <p:spPr>
          <a:xfrm>
            <a:off x="9748925" y="2099524"/>
            <a:ext cx="2293811" cy="2658949"/>
          </a:xfrm>
          <a:prstGeom prst="rect">
            <a:avLst/>
          </a:prstGeom>
        </p:spPr>
      </p:pic>
      <p:pic>
        <p:nvPicPr>
          <p:cNvPr id="4" name="Picture 3" descr="A close up of a sign&#10;&#10;Description automatically generated">
            <a:extLst>
              <a:ext uri="{FF2B5EF4-FFF2-40B4-BE49-F238E27FC236}">
                <a16:creationId xmlns:a16="http://schemas.microsoft.com/office/drawing/2014/main" id="{42EF0D2B-07A9-2742-A6AE-39F798FD7F00}"/>
              </a:ext>
            </a:extLst>
          </p:cNvPr>
          <p:cNvPicPr>
            <a:picLocks noChangeAspect="1"/>
          </p:cNvPicPr>
          <p:nvPr/>
        </p:nvPicPr>
        <p:blipFill>
          <a:blip r:embed="rId10"/>
          <a:stretch>
            <a:fillRect/>
          </a:stretch>
        </p:blipFill>
        <p:spPr>
          <a:xfrm>
            <a:off x="2127469" y="74702"/>
            <a:ext cx="2293810" cy="2637882"/>
          </a:xfrm>
          <a:prstGeom prst="rect">
            <a:avLst/>
          </a:prstGeom>
        </p:spPr>
      </p:pic>
      <p:sp>
        <p:nvSpPr>
          <p:cNvPr id="6" name="Slide Number Placeholder 5">
            <a:extLst>
              <a:ext uri="{FF2B5EF4-FFF2-40B4-BE49-F238E27FC236}">
                <a16:creationId xmlns:a16="http://schemas.microsoft.com/office/drawing/2014/main" id="{F5E2252E-BFDC-FE4B-A3DD-10B275EAEAA0}"/>
              </a:ext>
            </a:extLst>
          </p:cNvPr>
          <p:cNvSpPr>
            <a:spLocks noGrp="1"/>
          </p:cNvSpPr>
          <p:nvPr>
            <p:ph type="sldNum" sz="quarter" idx="12"/>
          </p:nvPr>
        </p:nvSpPr>
        <p:spPr/>
        <p:txBody>
          <a:bodyPr/>
          <a:lstStyle/>
          <a:p>
            <a:fld id="{2F7CC612-E934-654C-9B83-98CA46B4174F}" type="slidenum">
              <a:rPr lang="en-US" smtClean="0"/>
              <a:t>6</a:t>
            </a:fld>
            <a:endParaRPr lang="en-US"/>
          </a:p>
        </p:txBody>
      </p:sp>
    </p:spTree>
    <p:extLst>
      <p:ext uri="{BB962C8B-B14F-4D97-AF65-F5344CB8AC3E}">
        <p14:creationId xmlns:p14="http://schemas.microsoft.com/office/powerpoint/2010/main" val="210985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ppt_x"/>
                                          </p:val>
                                        </p:tav>
                                        <p:tav tm="100000">
                                          <p:val>
                                            <p:strVal val="#ppt_x"/>
                                          </p:val>
                                        </p:tav>
                                      </p:tavLst>
                                    </p:anim>
                                    <p:anim calcmode="lin" valueType="num">
                                      <p:cBhvr additive="base">
                                        <p:cTn id="3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additive="base">
                                        <p:cTn id="49" dur="500" fill="hold"/>
                                        <p:tgtEl>
                                          <p:spTgt spid="21"/>
                                        </p:tgtEl>
                                        <p:attrNameLst>
                                          <p:attrName>ppt_x</p:attrName>
                                        </p:attrNameLst>
                                      </p:cBhvr>
                                      <p:tavLst>
                                        <p:tav tm="0">
                                          <p:val>
                                            <p:strVal val="#ppt_x"/>
                                          </p:val>
                                        </p:tav>
                                        <p:tav tm="100000">
                                          <p:val>
                                            <p:strVal val="#ppt_x"/>
                                          </p:val>
                                        </p:tav>
                                      </p:tavLst>
                                    </p:anim>
                                    <p:anim calcmode="lin" valueType="num">
                                      <p:cBhvr additive="base">
                                        <p:cTn id="5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A45D6-4633-AC4B-B88A-3B831D9E94E8}"/>
              </a:ext>
            </a:extLst>
          </p:cNvPr>
          <p:cNvSpPr>
            <a:spLocks noGrp="1"/>
          </p:cNvSpPr>
          <p:nvPr>
            <p:ph type="title"/>
          </p:nvPr>
        </p:nvSpPr>
        <p:spPr/>
        <p:txBody>
          <a:bodyPr/>
          <a:lstStyle/>
          <a:p>
            <a:r>
              <a:rPr lang="en-US" dirty="0"/>
              <a:t>Reading and Writing Data</a:t>
            </a:r>
          </a:p>
        </p:txBody>
      </p:sp>
      <p:sp>
        <p:nvSpPr>
          <p:cNvPr id="3" name="Content Placeholder 2">
            <a:extLst>
              <a:ext uri="{FF2B5EF4-FFF2-40B4-BE49-F238E27FC236}">
                <a16:creationId xmlns:a16="http://schemas.microsoft.com/office/drawing/2014/main" id="{D8E1B037-D2AB-184F-8EFF-324C8AE5B8A3}"/>
              </a:ext>
            </a:extLst>
          </p:cNvPr>
          <p:cNvSpPr>
            <a:spLocks noGrp="1"/>
          </p:cNvSpPr>
          <p:nvPr>
            <p:ph idx="1"/>
          </p:nvPr>
        </p:nvSpPr>
        <p:spPr/>
        <p:txBody>
          <a:bodyPr>
            <a:normAutofit/>
          </a:bodyPr>
          <a:lstStyle/>
          <a:p>
            <a:pPr>
              <a:buSzPct val="400000"/>
              <a:buBlip>
                <a:blip r:embed="rId3"/>
              </a:buBlip>
            </a:pPr>
            <a:endParaRPr lang="en-US" dirty="0"/>
          </a:p>
          <a:p>
            <a:pPr>
              <a:buSzPct val="400000"/>
              <a:buBlip>
                <a:blip r:embed="rId3"/>
              </a:buBlip>
            </a:pPr>
            <a:r>
              <a:rPr lang="en-US" dirty="0"/>
              <a:t>   Read and write *.xlsx and *.</a:t>
            </a:r>
            <a:r>
              <a:rPr lang="en-US" dirty="0" err="1"/>
              <a:t>xls</a:t>
            </a:r>
            <a:r>
              <a:rPr lang="en-US" dirty="0"/>
              <a:t> files</a:t>
            </a:r>
          </a:p>
          <a:p>
            <a:pPr marL="0" indent="0">
              <a:buSzPct val="400000"/>
              <a:buNone/>
            </a:pPr>
            <a:endParaRPr lang="en-US" dirty="0"/>
          </a:p>
          <a:p>
            <a:pPr>
              <a:buSzPct val="400000"/>
              <a:buBlip>
                <a:blip r:embed="rId3"/>
              </a:buBlip>
            </a:pPr>
            <a:endParaRPr lang="en-US" dirty="0"/>
          </a:p>
          <a:p>
            <a:pPr>
              <a:buSzPct val="400000"/>
              <a:buBlip>
                <a:blip r:embed="rId4"/>
              </a:buBlip>
            </a:pPr>
            <a:r>
              <a:rPr lang="en-US" dirty="0"/>
              <a:t>   Read and write most delimited data 	 formats (*.csv, *.</a:t>
            </a:r>
            <a:r>
              <a:rPr lang="en-US" dirty="0" err="1"/>
              <a:t>tsv</a:t>
            </a:r>
            <a:r>
              <a:rPr lang="en-US" dirty="0"/>
              <a:t>, etc.)</a:t>
            </a:r>
          </a:p>
          <a:p>
            <a:pPr marL="0" indent="0">
              <a:buSzPct val="400000"/>
              <a:buNone/>
            </a:pPr>
            <a:endParaRPr lang="en-US" dirty="0"/>
          </a:p>
          <a:p>
            <a:pPr>
              <a:buSzPct val="400000"/>
              <a:buBlip>
                <a:blip r:embed="rId4"/>
              </a:buBlip>
            </a:pPr>
            <a:endParaRPr lang="en-US" dirty="0"/>
          </a:p>
          <a:p>
            <a:pPr>
              <a:buSzPct val="400000"/>
              <a:buBlip>
                <a:blip r:embed="rId5"/>
              </a:buBlip>
            </a:pPr>
            <a:r>
              <a:rPr lang="en-US" dirty="0"/>
              <a:t>   Create </a:t>
            </a:r>
            <a:r>
              <a:rPr lang="en-US" i="1" dirty="0" err="1"/>
              <a:t>tibbles</a:t>
            </a:r>
            <a:r>
              <a:rPr lang="en-US" dirty="0"/>
              <a:t> interactively</a:t>
            </a:r>
          </a:p>
        </p:txBody>
      </p:sp>
      <p:sp>
        <p:nvSpPr>
          <p:cNvPr id="4" name="Slide Number Placeholder 3">
            <a:extLst>
              <a:ext uri="{FF2B5EF4-FFF2-40B4-BE49-F238E27FC236}">
                <a16:creationId xmlns:a16="http://schemas.microsoft.com/office/drawing/2014/main" id="{D9F6D89A-E3D8-FF49-AB23-3037F7D9EAE7}"/>
              </a:ext>
            </a:extLst>
          </p:cNvPr>
          <p:cNvSpPr>
            <a:spLocks noGrp="1"/>
          </p:cNvSpPr>
          <p:nvPr>
            <p:ph type="sldNum" sz="quarter" idx="12"/>
          </p:nvPr>
        </p:nvSpPr>
        <p:spPr/>
        <p:txBody>
          <a:bodyPr/>
          <a:lstStyle/>
          <a:p>
            <a:fld id="{2F7CC612-E934-654C-9B83-98CA46B4174F}" type="slidenum">
              <a:rPr lang="en-US" smtClean="0"/>
              <a:t>7</a:t>
            </a:fld>
            <a:endParaRPr lang="en-US"/>
          </a:p>
        </p:txBody>
      </p:sp>
    </p:spTree>
    <p:extLst>
      <p:ext uri="{BB962C8B-B14F-4D97-AF65-F5344CB8AC3E}">
        <p14:creationId xmlns:p14="http://schemas.microsoft.com/office/powerpoint/2010/main" val="175162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4" end="4"/>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 calcmode="lin" valueType="num">
                                      <p:cBhvr additive="base">
                                        <p:cTn id="19" dur="500"/>
                                        <p:tgtEl>
                                          <p:spTgt spid="3">
                                            <p:txEl>
                                              <p:pRg st="7" end="7"/>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A6FAE-A558-B046-88A7-540A6110B86A}"/>
              </a:ext>
            </a:extLst>
          </p:cNvPr>
          <p:cNvSpPr>
            <a:spLocks noGrp="1"/>
          </p:cNvSpPr>
          <p:nvPr>
            <p:ph type="title"/>
          </p:nvPr>
        </p:nvSpPr>
        <p:spPr/>
        <p:txBody>
          <a:bodyPr/>
          <a:lstStyle/>
          <a:p>
            <a:r>
              <a:rPr lang="en-US" dirty="0"/>
              <a:t>Cleaning Data: Fundamentals</a:t>
            </a:r>
          </a:p>
        </p:txBody>
      </p:sp>
      <p:sp>
        <p:nvSpPr>
          <p:cNvPr id="3" name="Content Placeholder 2">
            <a:extLst>
              <a:ext uri="{FF2B5EF4-FFF2-40B4-BE49-F238E27FC236}">
                <a16:creationId xmlns:a16="http://schemas.microsoft.com/office/drawing/2014/main" id="{23CB512D-D6F7-FF42-ABC4-8C6906FB2421}"/>
              </a:ext>
            </a:extLst>
          </p:cNvPr>
          <p:cNvSpPr>
            <a:spLocks noGrp="1"/>
          </p:cNvSpPr>
          <p:nvPr>
            <p:ph idx="1"/>
          </p:nvPr>
        </p:nvSpPr>
        <p:spPr/>
        <p:txBody>
          <a:bodyPr/>
          <a:lstStyle/>
          <a:p>
            <a:pPr marL="0" indent="0">
              <a:buSzPct val="400000"/>
              <a:buNone/>
            </a:pPr>
            <a:endParaRPr lang="en-US" dirty="0"/>
          </a:p>
          <a:p>
            <a:pPr>
              <a:buSzPct val="400000"/>
              <a:buBlip>
                <a:blip r:embed="rId3"/>
              </a:buBlip>
            </a:pPr>
            <a:r>
              <a:rPr lang="en-US" dirty="0"/>
              <a:t>   Fast, consistent tools for working 	 with data frames </a:t>
            </a:r>
          </a:p>
          <a:p>
            <a:pPr marL="0" indent="0">
              <a:buSzPct val="400000"/>
              <a:buNone/>
            </a:pPr>
            <a:endParaRPr lang="en-US" dirty="0"/>
          </a:p>
          <a:p>
            <a:pPr>
              <a:buSzPct val="400000"/>
              <a:buBlip>
                <a:blip r:embed="rId3"/>
              </a:buBlip>
            </a:pPr>
            <a:endParaRPr lang="en-US" dirty="0"/>
          </a:p>
          <a:p>
            <a:pPr>
              <a:buSzPct val="400000"/>
              <a:buBlip>
                <a:blip r:embed="rId4"/>
              </a:buBlip>
            </a:pPr>
            <a:r>
              <a:rPr lang="en-US" dirty="0"/>
              <a:t>   Create tidy datum/data</a:t>
            </a:r>
          </a:p>
        </p:txBody>
      </p:sp>
      <p:sp>
        <p:nvSpPr>
          <p:cNvPr id="4" name="Slide Number Placeholder 3">
            <a:extLst>
              <a:ext uri="{FF2B5EF4-FFF2-40B4-BE49-F238E27FC236}">
                <a16:creationId xmlns:a16="http://schemas.microsoft.com/office/drawing/2014/main" id="{A8E82B45-5DAB-9944-A401-02F0AEA5E9BA}"/>
              </a:ext>
            </a:extLst>
          </p:cNvPr>
          <p:cNvSpPr>
            <a:spLocks noGrp="1"/>
          </p:cNvSpPr>
          <p:nvPr>
            <p:ph type="sldNum" sz="quarter" idx="12"/>
          </p:nvPr>
        </p:nvSpPr>
        <p:spPr/>
        <p:txBody>
          <a:bodyPr/>
          <a:lstStyle/>
          <a:p>
            <a:fld id="{2F7CC612-E934-654C-9B83-98CA46B4174F}" type="slidenum">
              <a:rPr lang="en-US" smtClean="0"/>
              <a:t>8</a:t>
            </a:fld>
            <a:endParaRPr lang="en-US"/>
          </a:p>
        </p:txBody>
      </p:sp>
    </p:spTree>
    <p:extLst>
      <p:ext uri="{BB962C8B-B14F-4D97-AF65-F5344CB8AC3E}">
        <p14:creationId xmlns:p14="http://schemas.microsoft.com/office/powerpoint/2010/main" val="241299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2413D-4DB1-BA45-A3C6-9E13B67C4358}"/>
              </a:ext>
            </a:extLst>
          </p:cNvPr>
          <p:cNvSpPr>
            <a:spLocks noGrp="1"/>
          </p:cNvSpPr>
          <p:nvPr>
            <p:ph type="title"/>
          </p:nvPr>
        </p:nvSpPr>
        <p:spPr/>
        <p:txBody>
          <a:bodyPr/>
          <a:lstStyle/>
          <a:p>
            <a:r>
              <a:rPr lang="en-US" dirty="0"/>
              <a:t>Cleaning Data: Advanced</a:t>
            </a:r>
          </a:p>
        </p:txBody>
      </p:sp>
      <p:sp>
        <p:nvSpPr>
          <p:cNvPr id="3" name="Content Placeholder 2">
            <a:extLst>
              <a:ext uri="{FF2B5EF4-FFF2-40B4-BE49-F238E27FC236}">
                <a16:creationId xmlns:a16="http://schemas.microsoft.com/office/drawing/2014/main" id="{FF1F8393-0CC5-F84E-9C09-8B530633ACF8}"/>
              </a:ext>
            </a:extLst>
          </p:cNvPr>
          <p:cNvSpPr>
            <a:spLocks noGrp="1"/>
          </p:cNvSpPr>
          <p:nvPr>
            <p:ph idx="1"/>
          </p:nvPr>
        </p:nvSpPr>
        <p:spPr>
          <a:xfrm>
            <a:off x="5118447" y="803186"/>
            <a:ext cx="6569248" cy="5248622"/>
          </a:xfrm>
        </p:spPr>
        <p:txBody>
          <a:bodyPr>
            <a:normAutofit fontScale="92500" lnSpcReduction="10000"/>
          </a:bodyPr>
          <a:lstStyle/>
          <a:p>
            <a:endParaRPr lang="en-US" dirty="0"/>
          </a:p>
          <a:p>
            <a:pPr marL="0" indent="0">
              <a:buSzPct val="400000"/>
              <a:buNone/>
            </a:pPr>
            <a:endParaRPr lang="en-US" dirty="0"/>
          </a:p>
          <a:p>
            <a:pPr>
              <a:buSzPct val="400000"/>
              <a:buBlip>
                <a:blip r:embed="rId3"/>
              </a:buBlip>
            </a:pPr>
            <a:endParaRPr lang="en-US" dirty="0"/>
          </a:p>
          <a:p>
            <a:pPr>
              <a:buSzPct val="400000"/>
              <a:buBlip>
                <a:blip r:embed="rId3"/>
              </a:buBlip>
            </a:pPr>
            <a:r>
              <a:rPr lang="en-US" dirty="0"/>
              <a:t>  </a:t>
            </a:r>
            <a:r>
              <a:rPr lang="en-US" sz="2600" dirty="0"/>
              <a:t>Process character strings/text</a:t>
            </a:r>
          </a:p>
          <a:p>
            <a:pPr marL="0" indent="0">
              <a:buSzPct val="400000"/>
              <a:buNone/>
            </a:pPr>
            <a:endParaRPr lang="en-US" sz="2600" dirty="0"/>
          </a:p>
          <a:p>
            <a:pPr marL="0" indent="0">
              <a:buSzPct val="400000"/>
              <a:buNone/>
            </a:pPr>
            <a:endParaRPr lang="en-US" sz="2600" dirty="0"/>
          </a:p>
          <a:p>
            <a:pPr>
              <a:buSzPct val="400000"/>
              <a:buBlip>
                <a:blip r:embed="rId4"/>
              </a:buBlip>
            </a:pPr>
            <a:r>
              <a:rPr lang="en-US" sz="2600" dirty="0"/>
              <a:t>   Reorder and modify factor levels</a:t>
            </a:r>
          </a:p>
          <a:p>
            <a:pPr>
              <a:buSzPct val="400000"/>
              <a:buBlip>
                <a:blip r:embed="rId3"/>
              </a:buBlip>
            </a:pPr>
            <a:endParaRPr lang="en-US" sz="2600" dirty="0"/>
          </a:p>
          <a:p>
            <a:pPr>
              <a:buSzPct val="400000"/>
              <a:buBlip>
                <a:blip r:embed="rId3"/>
              </a:buBlip>
            </a:pPr>
            <a:endParaRPr lang="en-US" sz="2600" dirty="0"/>
          </a:p>
          <a:p>
            <a:pPr>
              <a:buSzPct val="400000"/>
              <a:buBlip>
                <a:blip r:embed="rId5"/>
              </a:buBlip>
            </a:pPr>
            <a:r>
              <a:rPr lang="en-US" sz="2600" dirty="0"/>
              <a:t>   Work with date-times and time-spans</a:t>
            </a:r>
          </a:p>
          <a:p>
            <a:pPr>
              <a:buSzPct val="400000"/>
              <a:buBlip>
                <a:blip r:embed="rId3"/>
              </a:buBlip>
            </a:pPr>
            <a:endParaRPr lang="en-US" dirty="0"/>
          </a:p>
          <a:p>
            <a:pPr>
              <a:buSzPct val="400000"/>
              <a:buBlip>
                <a:blip r:embed="rId3"/>
              </a:buBlip>
            </a:pPr>
            <a:endParaRPr lang="en-US" dirty="0"/>
          </a:p>
          <a:p>
            <a:pPr>
              <a:buSzPct val="400000"/>
              <a:buBlip>
                <a:blip r:embed="rId3"/>
              </a:buBlip>
            </a:pPr>
            <a:endParaRPr lang="en-US" dirty="0"/>
          </a:p>
        </p:txBody>
      </p:sp>
      <p:sp>
        <p:nvSpPr>
          <p:cNvPr id="4" name="Slide Number Placeholder 3">
            <a:extLst>
              <a:ext uri="{FF2B5EF4-FFF2-40B4-BE49-F238E27FC236}">
                <a16:creationId xmlns:a16="http://schemas.microsoft.com/office/drawing/2014/main" id="{AE27B0B1-8013-0341-8E5E-3DA073A9D156}"/>
              </a:ext>
            </a:extLst>
          </p:cNvPr>
          <p:cNvSpPr>
            <a:spLocks noGrp="1"/>
          </p:cNvSpPr>
          <p:nvPr>
            <p:ph type="sldNum" sz="quarter" idx="12"/>
          </p:nvPr>
        </p:nvSpPr>
        <p:spPr/>
        <p:txBody>
          <a:bodyPr/>
          <a:lstStyle/>
          <a:p>
            <a:fld id="{2F7CC612-E934-654C-9B83-98CA46B4174F}" type="slidenum">
              <a:rPr lang="en-US" smtClean="0"/>
              <a:t>9</a:t>
            </a:fld>
            <a:endParaRPr lang="en-US"/>
          </a:p>
        </p:txBody>
      </p:sp>
    </p:spTree>
    <p:extLst>
      <p:ext uri="{BB962C8B-B14F-4D97-AF65-F5344CB8AC3E}">
        <p14:creationId xmlns:p14="http://schemas.microsoft.com/office/powerpoint/2010/main" val="1186670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3" end="3"/>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 calcmode="lin" valueType="num">
                                      <p:cBhvr additive="base">
                                        <p:cTn id="13"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6" end="6"/>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 calcmode="lin" valueType="num">
                                      <p:cBhvr additive="base">
                                        <p:cTn id="19" dur="500"/>
                                        <p:tgtEl>
                                          <p:spTgt spid="3">
                                            <p:txEl>
                                              <p:pRg st="9" end="9"/>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Atlas">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2.xml><?xml version="1.0" encoding="utf-8"?>
<a:theme xmlns:a="http://schemas.openxmlformats.org/drawingml/2006/main" name="1_Atlas">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3.xml><?xml version="1.0" encoding="utf-8"?>
<a:theme xmlns:a="http://schemas.openxmlformats.org/drawingml/2006/main" name="2_Atlas">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{9170DF30-BA14-D041-9365-133ADB1504CE}tf16401369</Template>
  <TotalTime>5972</TotalTime>
  <Words>3976</Words>
  <Application>Microsoft Macintosh PowerPoint</Application>
  <PresentationFormat>Widescreen</PresentationFormat>
  <Paragraphs>365</Paragraphs>
  <Slides>34</Slides>
  <Notes>34</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34</vt:i4>
      </vt:variant>
    </vt:vector>
  </HeadingPairs>
  <TitlesOfParts>
    <vt:vector size="42" baseType="lpstr">
      <vt:lpstr>Arial</vt:lpstr>
      <vt:lpstr>Calibri</vt:lpstr>
      <vt:lpstr>Calibri Light</vt:lpstr>
      <vt:lpstr>Rockwell</vt:lpstr>
      <vt:lpstr>Wingdings</vt:lpstr>
      <vt:lpstr>Atlas</vt:lpstr>
      <vt:lpstr>1_Atlas</vt:lpstr>
      <vt:lpstr>2_Atlas</vt:lpstr>
      <vt:lpstr>Intro to the {tidyverse}: Essential R Packages</vt:lpstr>
      <vt:lpstr>Learning Goals</vt:lpstr>
      <vt:lpstr>What is the Tidyverse?</vt:lpstr>
      <vt:lpstr>Tidyverse Philosophy</vt:lpstr>
      <vt:lpstr>5 Reasons to use {tidyverse}</vt:lpstr>
      <vt:lpstr>{tidyverse}</vt:lpstr>
      <vt:lpstr>Reading and Writing Data</vt:lpstr>
      <vt:lpstr>Cleaning Data: Fundamentals</vt:lpstr>
      <vt:lpstr>Cleaning Data: Advanced</vt:lpstr>
      <vt:lpstr>Other Powerful Packages</vt:lpstr>
      <vt:lpstr>Essential Packages and Functions</vt:lpstr>
      <vt:lpstr>{magrittr}</vt:lpstr>
      <vt:lpstr>{readr}</vt:lpstr>
      <vt:lpstr>{dplyr}</vt:lpstr>
      <vt:lpstr>{dplyr}: select()</vt:lpstr>
      <vt:lpstr>{dplyr}: filter()</vt:lpstr>
      <vt:lpstr>{dplyr}: mutate()</vt:lpstr>
      <vt:lpstr>*{dplyr}: mutate_at()</vt:lpstr>
      <vt:lpstr>{dplyr}: arrange()</vt:lpstr>
      <vt:lpstr>{dplyr}: summarise()</vt:lpstr>
      <vt:lpstr>{tidyverse}: Worked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My Recommended Resources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the {tidyverse}: Essential R Packages</dc:title>
  <dc:creator>Pat C</dc:creator>
  <cp:lastModifiedBy>Pat C</cp:lastModifiedBy>
  <cp:revision>65</cp:revision>
  <dcterms:created xsi:type="dcterms:W3CDTF">2020-08-06T20:30:32Z</dcterms:created>
  <dcterms:modified xsi:type="dcterms:W3CDTF">2020-08-11T02:12:42Z</dcterms:modified>
</cp:coreProperties>
</file>